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850" r:id="rId2"/>
    <p:sldId id="853" r:id="rId3"/>
    <p:sldId id="795" r:id="rId4"/>
    <p:sldId id="880" r:id="rId5"/>
    <p:sldId id="882" r:id="rId6"/>
    <p:sldId id="893" r:id="rId7"/>
    <p:sldId id="883" r:id="rId8"/>
    <p:sldId id="884" r:id="rId9"/>
    <p:sldId id="885" r:id="rId10"/>
    <p:sldId id="886" r:id="rId11"/>
    <p:sldId id="891" r:id="rId12"/>
    <p:sldId id="887" r:id="rId13"/>
    <p:sldId id="892" r:id="rId14"/>
    <p:sldId id="888" r:id="rId15"/>
    <p:sldId id="889" r:id="rId16"/>
    <p:sldId id="890" r:id="rId17"/>
  </p:sldIdLst>
  <p:sldSz cx="12192000" cy="6858000"/>
  <p:notesSz cx="6735763" cy="98663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91" userDrawn="1">
          <p15:clr>
            <a:srgbClr val="A4A3A4"/>
          </p15:clr>
        </p15:guide>
        <p15:guide id="3" pos="7435" userDrawn="1">
          <p15:clr>
            <a:srgbClr val="A4A3A4"/>
          </p15:clr>
        </p15:guide>
        <p15:guide id="4" pos="1277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7" pos="6852" userDrawn="1">
          <p15:clr>
            <a:srgbClr val="A4A3A4"/>
          </p15:clr>
        </p15:guide>
        <p15:guide id="8" pos="2748" userDrawn="1">
          <p15:clr>
            <a:srgbClr val="A4A3A4"/>
          </p15:clr>
        </p15:guide>
        <p15:guide id="9" pos="5784" userDrawn="1">
          <p15:clr>
            <a:srgbClr val="A4A3A4"/>
          </p15:clr>
        </p15:guide>
        <p15:guide id="10" pos="4722" userDrawn="1">
          <p15:clr>
            <a:srgbClr val="A4A3A4"/>
          </p15:clr>
        </p15:guide>
        <p15:guide id="12" pos="5283" userDrawn="1">
          <p15:clr>
            <a:srgbClr val="A4A3A4"/>
          </p15:clr>
        </p15:guide>
        <p15:guide id="13" pos="29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D5FF"/>
    <a:srgbClr val="816700"/>
    <a:srgbClr val="F2F2F2"/>
    <a:srgbClr val="FDFDF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0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896" y="28"/>
      </p:cViewPr>
      <p:guideLst>
        <p:guide orient="horz" pos="2160"/>
        <p:guide pos="3591"/>
        <p:guide pos="7435"/>
        <p:guide pos="1277"/>
        <p:guide orient="horz" pos="822"/>
        <p:guide pos="6852"/>
        <p:guide pos="2748"/>
        <p:guide pos="5784"/>
        <p:guide pos="4722"/>
        <p:guide pos="5283"/>
        <p:guide pos="29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XSIGHTS%20Client\OneDrive%20-%20XSIGHTS%20ARASTIRMA%20VE%20DANISMANLIK%20A.S\Masa&#252;st&#252;\xsights\Projeler\WBAF\tablo\Etik_Table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XSIGHTS%20Client\OneDrive%20-%20XSIGHTS%20ARASTIRMA%20VE%20DANISMANLIK%20A.S\Masa&#252;st&#252;\xsights\Projeler\WBAF\tablo\Etik_Tab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5900683498175"/>
          <c:y val="0.103828179528715"/>
          <c:w val="0.70032866065611588"/>
          <c:h val="0.8689430946918408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79D5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Sayfa1!$I$2:$I$13</c:f>
              <c:strCache>
                <c:ptCount val="12"/>
                <c:pt idx="0">
                  <c:v>Non-governmental organizations</c:v>
                </c:pt>
                <c:pt idx="1">
                  <c:v>International companies</c:v>
                </c:pt>
                <c:pt idx="2">
                  <c:v>Military </c:v>
                </c:pt>
                <c:pt idx="3">
                  <c:v>Universities </c:v>
                </c:pt>
                <c:pt idx="4">
                  <c:v>National companies</c:v>
                </c:pt>
                <c:pt idx="5">
                  <c:v>Courts</c:v>
                </c:pt>
                <c:pt idx="6">
                  <c:v>Sports clubs </c:v>
                </c:pt>
                <c:pt idx="7">
                  <c:v>Local governments</c:v>
                </c:pt>
                <c:pt idx="8">
                  <c:v>Public institutions</c:v>
                </c:pt>
                <c:pt idx="9">
                  <c:v>Governmental administrators</c:v>
                </c:pt>
                <c:pt idx="10">
                  <c:v>Media</c:v>
                </c:pt>
                <c:pt idx="11">
                  <c:v>Political parties </c:v>
                </c:pt>
              </c:strCache>
            </c:strRef>
          </c:cat>
          <c:val>
            <c:numRef>
              <c:f>Sayfa1!$J$2:$J$13</c:f>
              <c:numCache>
                <c:formatCode>0.0</c:formatCode>
                <c:ptCount val="12"/>
                <c:pt idx="0">
                  <c:v>5.7777777777779997</c:v>
                </c:pt>
                <c:pt idx="1">
                  <c:v>5.6752136752139997</c:v>
                </c:pt>
                <c:pt idx="2">
                  <c:v>5.521367521368</c:v>
                </c:pt>
                <c:pt idx="3">
                  <c:v>5.0598290598290001</c:v>
                </c:pt>
                <c:pt idx="4">
                  <c:v>4.6581196581200004</c:v>
                </c:pt>
                <c:pt idx="5">
                  <c:v>4.5897435897439998</c:v>
                </c:pt>
                <c:pt idx="6">
                  <c:v>4.0598290598290001</c:v>
                </c:pt>
                <c:pt idx="7">
                  <c:v>3.9743589743590002</c:v>
                </c:pt>
                <c:pt idx="8">
                  <c:v>3.7350427350430002</c:v>
                </c:pt>
                <c:pt idx="9">
                  <c:v>3.2307692307689999</c:v>
                </c:pt>
                <c:pt idx="10">
                  <c:v>2.8</c:v>
                </c:pt>
                <c:pt idx="11">
                  <c:v>2.5470085470089998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27-4675-AFB0-42BA403B6B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overlap val="-25"/>
        <c:axId val="712815168"/>
        <c:axId val="712813528"/>
      </c:barChart>
      <c:catAx>
        <c:axId val="712815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813528"/>
        <c:crosses val="autoZero"/>
        <c:auto val="1"/>
        <c:lblAlgn val="ctr"/>
        <c:lblOffset val="100"/>
        <c:noMultiLvlLbl val="0"/>
      </c:catAx>
      <c:valAx>
        <c:axId val="71281352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71281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  <a:lumOff val="50000"/>
            </a:schemeClr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64752585313629"/>
          <c:y val="2.578124841404722E-2"/>
          <c:w val="0.72868849448142159"/>
          <c:h val="0.844912411115132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9D5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Plagiarism</c:v>
                </c:pt>
                <c:pt idx="1">
                  <c:v>Advocacy Journalism </c:v>
                </c:pt>
                <c:pt idx="2">
                  <c:v>Misleading Advertisement </c:v>
                </c:pt>
                <c:pt idx="3">
                  <c:v>Disinformation</c:v>
                </c:pt>
                <c:pt idx="4">
                  <c:v>Undeserved Gain</c:v>
                </c:pt>
                <c:pt idx="5">
                  <c:v>Corruption
 Bribery</c:v>
                </c:pt>
                <c:pt idx="6">
                  <c:v>Unfair Competition
Lack of Meritocracy
Discrimination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0.01</c:v>
                </c:pt>
                <c:pt idx="1">
                  <c:v>0.02</c:v>
                </c:pt>
                <c:pt idx="2">
                  <c:v>0.02</c:v>
                </c:pt>
                <c:pt idx="3">
                  <c:v>7.0000000000000007E-2</c:v>
                </c:pt>
                <c:pt idx="4">
                  <c:v>0.17</c:v>
                </c:pt>
                <c:pt idx="5">
                  <c:v>0.3</c:v>
                </c:pt>
                <c:pt idx="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C-4AFC-9677-F1AB3B541A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647543999"/>
        <c:axId val="1647565631"/>
      </c:barChart>
      <c:catAx>
        <c:axId val="16475439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47565631"/>
        <c:crosses val="autoZero"/>
        <c:auto val="1"/>
        <c:lblAlgn val="r"/>
        <c:lblOffset val="100"/>
        <c:noMultiLvlLbl val="0"/>
      </c:catAx>
      <c:valAx>
        <c:axId val="16475656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647543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Sayfa1!$W$1</c:f>
              <c:strCache>
                <c:ptCount val="1"/>
                <c:pt idx="0">
                  <c:v>No (%)</c:v>
                </c:pt>
              </c:strCache>
            </c:strRef>
          </c:tx>
          <c:spPr>
            <a:solidFill>
              <a:srgbClr val="79D5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Sayfa1!$V$2:$V$4</c:f>
              <c:strCache>
                <c:ptCount val="3"/>
                <c:pt idx="0">
                  <c:v>Ethical rules are considered in promotions in the company</c:v>
                </c:pt>
                <c:pt idx="1">
                  <c:v>Ethical rules are considered in departments where financial transactions are done</c:v>
                </c:pt>
                <c:pt idx="2">
                  <c:v>Ethical rules are considered in departments where corporate capacity is used</c:v>
                </c:pt>
              </c:strCache>
            </c:strRef>
          </c:cat>
          <c:val>
            <c:numRef>
              <c:f>Sayfa1!$W$2:$W$4</c:f>
              <c:numCache>
                <c:formatCode>0%</c:formatCode>
                <c:ptCount val="3"/>
                <c:pt idx="0">
                  <c:v>0.1709401709402</c:v>
                </c:pt>
                <c:pt idx="1">
                  <c:v>8.5470085470089996E-2</c:v>
                </c:pt>
                <c:pt idx="2">
                  <c:v>7.6923076923079994E-2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FE-499C-B587-D29BF367DDA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overlap val="-25"/>
        <c:axId val="712815168"/>
        <c:axId val="712813528"/>
      </c:barChart>
      <c:catAx>
        <c:axId val="712815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 algn="just"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2813528"/>
        <c:crosses val="autoZero"/>
        <c:auto val="1"/>
        <c:lblAlgn val="r"/>
        <c:lblOffset val="100"/>
        <c:tickLblSkip val="1"/>
        <c:noMultiLvlLbl val="0"/>
      </c:catAx>
      <c:valAx>
        <c:axId val="71281352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1281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50000"/>
              <a:lumOff val="50000"/>
            </a:schemeClr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59251-6E44-45D5-B5EB-4E7EBBB1C073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1C041-4C75-40E5-8275-5F1928B70D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6927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1E04EC-B1D6-4537-A4CC-5A0243442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1D036DD-2734-48B7-BA4B-C338F2512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230F6A0-1FDC-4036-85CD-2F574E838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34F39A4-B393-4389-89CC-6D5F35F7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F9162C6-795F-4384-B6B5-F50F38D6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361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65C920-7629-4C95-A174-587C2DF3A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3942821-D594-44FA-B2AB-CFFF65C06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469F67E-CDF8-4CF4-8E6B-442F5AB5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03C2FB4-8ACB-483C-AE63-C09A2E185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182001B-3813-4C53-AF8F-B53E1603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9967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0097AD0-F464-4E76-9066-6397C00DBB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AC37B2E-8382-4F48-8D4F-B9B0BFB69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1E1D007-BF70-4D9A-84BE-47A6B3B2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4F9F3B-C40E-405C-ABEF-CC83ADA1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833C84-BBB9-40C2-8870-01A3A9F7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1190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747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0C539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485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702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197A74-B4A0-4903-BA29-3FA3C0C74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EF97ECB-EEF2-410A-A127-30C50854D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D6474E4-406B-4115-BF2E-CC1FE3F7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8A9C307-5295-4595-80EE-CBFC22AAF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5FEBB3E-FC87-47A2-B817-EC09C20A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2116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119EA-EC4B-4490-B55C-D249265D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08E94E7-FCDA-4EDA-8A70-A07918BAE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71A318B-92D9-4400-8B29-79D37396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1B239C6-95ED-49DD-895A-5BA6E91D3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192B25B-0B75-45ED-8A1A-43DCB5998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3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6C4118-C99F-40A6-98F7-8AEBC296D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B2C114-54B6-46AB-ACF6-DB3E5304C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DA7BC10-1C24-4E5E-A5DC-40BF665F2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A8A5183-E77C-41A5-A5D9-0A6708F8A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77CEF12-4445-475E-847F-C7AF629A4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05D394B-FFF2-4C32-A3D8-5FF996EC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04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6E493E-D8F7-4015-B509-4CD2DA6B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58F33E5-1849-4B3B-8016-8EEA2F5B6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B170AFD-3E25-4611-BDDC-2B918E06D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830B513-F122-4B93-8AB4-415C97EBB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50F1C73-EE13-4738-AEEC-72BB1D13C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467C277-0036-4C09-A332-FD0F98FC7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8427A0B-71DB-41F9-BFE9-89CF2C43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7812815-F3DC-4801-A63D-D6E5E6A51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752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3BF1A1-450B-4BD4-AEA7-18D288EAC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8A77854-EE19-441B-BF09-29D41658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D0E959E-2F97-4314-BE4D-2EDBC33A0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F717405-99D0-485E-B18A-70664789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971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6F81F11-B0AF-4903-BFEF-595D861BC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C1EE2F8-9186-482B-A0E1-A8487B537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B885FC6-F28D-410D-BCCA-39E47063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5200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CC4CC8-1E4E-4604-A6EF-5245F380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886D0FE-2320-40CC-BE45-6AB115112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DA487C9-EE73-43C0-A59E-6874AEF9A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48F6385-EB3F-4953-9F34-E727B0CA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5D72C21-DBDC-48EE-A320-2D3B989DD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4CD24B0-B746-4402-87D1-54193697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962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3020636-C695-4AF5-B5EF-068B4EF59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448CB7C-F20E-4F7F-BEF4-34709806D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6AB3579-255D-48F7-873D-547051FDA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F99AE36-8260-4948-B292-9BF5F420D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3A9C306-C793-4DB8-88BF-25C8983C7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A7129EE-A264-4CBC-9E76-DA57556B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351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A6BA5C2-D0D9-4EF8-84F9-4A3066B1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F34B34C-6E37-4CA0-80DE-F6693808D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27DEC2-9CF2-4CB3-AA95-493D6A979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14FFD-2368-41C9-B6AD-7D1724670D14}" type="datetimeFigureOut">
              <a:rPr lang="tr-TR" smtClean="0"/>
              <a:t>26.10.2022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F572235-CA76-4EC9-831C-1957787A1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18342B2-7181-47B5-A4D8-1B4EDF772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5C8C2-B983-4D10-BBF6-8C792C8C73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395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33137" y="4506095"/>
            <a:ext cx="4299893" cy="23731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5C3238-5807-4AB4-AE51-F84E8E332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34863" cy="68892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684056" y="3152633"/>
            <a:ext cx="3507944" cy="3705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704794" y="4950299"/>
            <a:ext cx="2604485" cy="19077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4FDEB7-A812-4BA0-8899-BDAFAFE93485}"/>
              </a:ext>
            </a:extLst>
          </p:cNvPr>
          <p:cNvSpPr txBox="1"/>
          <p:nvPr/>
        </p:nvSpPr>
        <p:spPr>
          <a:xfrm>
            <a:off x="7602402" y="516290"/>
            <a:ext cx="478809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4800" dirty="0">
                <a:solidFill>
                  <a:srgbClr val="0B54A0"/>
                </a:solidFill>
                <a:latin typeface="Montserrat Light" pitchFamily="2" charset="-94"/>
              </a:rPr>
              <a:t>Ethics and Women</a:t>
            </a:r>
          </a:p>
          <a:p>
            <a:pPr marL="0" lvl="1"/>
            <a:endParaRPr lang="tr-TR" sz="2000" dirty="0">
              <a:solidFill>
                <a:srgbClr val="0B54A0"/>
              </a:solidFill>
              <a:latin typeface="Montserrat Light" pitchFamily="2" charset="-94"/>
            </a:endParaRPr>
          </a:p>
          <a:p>
            <a:pPr marL="0" lvl="1"/>
            <a:r>
              <a:rPr lang="en-US" sz="2000" dirty="0">
                <a:solidFill>
                  <a:srgbClr val="0B54A0"/>
                </a:solidFill>
                <a:latin typeface="Montserrat Light" pitchFamily="2" charset="-94"/>
              </a:rPr>
              <a:t>October, 2022</a:t>
            </a: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056AC903-B0A6-4BB0-ACDD-4B1C95417BA2}"/>
              </a:ext>
            </a:extLst>
          </p:cNvPr>
          <p:cNvSpPr/>
          <p:nvPr/>
        </p:nvSpPr>
        <p:spPr>
          <a:xfrm>
            <a:off x="7042539" y="326893"/>
            <a:ext cx="355623" cy="7736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EE2163-DEAB-4DAF-AD64-79BA4688503E}"/>
              </a:ext>
            </a:extLst>
          </p:cNvPr>
          <p:cNvGrpSpPr/>
          <p:nvPr/>
        </p:nvGrpSpPr>
        <p:grpSpPr>
          <a:xfrm>
            <a:off x="-3305685" y="6105715"/>
            <a:ext cx="18670677" cy="850784"/>
            <a:chOff x="-346509" y="6292516"/>
            <a:chExt cx="12752324" cy="58109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45B1199-8F22-40F7-81CA-C45961255178}"/>
                </a:ext>
              </a:extLst>
            </p:cNvPr>
            <p:cNvSpPr/>
            <p:nvPr/>
          </p:nvSpPr>
          <p:spPr>
            <a:xfrm>
              <a:off x="-327545" y="6292516"/>
              <a:ext cx="12733360" cy="565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1" name="Resim 17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41E2D477-2884-430F-BD38-33DCD45BD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266" y="6396939"/>
              <a:ext cx="753437" cy="450225"/>
            </a:xfrm>
            <a:prstGeom prst="rect">
              <a:avLst/>
            </a:prstGeom>
          </p:spPr>
        </p:pic>
        <p:pic>
          <p:nvPicPr>
            <p:cNvPr id="22" name="Resim 20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86BF9926-E6A4-4972-B3F7-CC86CDD5E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877" y="6313507"/>
              <a:ext cx="590266" cy="560105"/>
            </a:xfrm>
            <a:prstGeom prst="rect">
              <a:avLst/>
            </a:prstGeom>
          </p:spPr>
        </p:pic>
        <p:pic>
          <p:nvPicPr>
            <p:cNvPr id="23" name="Resim 21">
              <a:extLst>
                <a:ext uri="{FF2B5EF4-FFF2-40B4-BE49-F238E27FC236}">
                  <a16:creationId xmlns:a16="http://schemas.microsoft.com/office/drawing/2014/main" id="{04986266-3748-4EF5-B475-7ADD77ABC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082" y="6293718"/>
              <a:ext cx="799351" cy="531436"/>
            </a:xfrm>
            <a:prstGeom prst="rect">
              <a:avLst/>
            </a:prstGeom>
          </p:spPr>
        </p:pic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9617FB0-A3C9-47AE-BAF9-10FE5BCF4650}"/>
                </a:ext>
              </a:extLst>
            </p:cNvPr>
            <p:cNvSpPr/>
            <p:nvPr/>
          </p:nvSpPr>
          <p:spPr>
            <a:xfrm>
              <a:off x="3995507" y="6413381"/>
              <a:ext cx="1103399" cy="37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0109737-8CB8-4F60-B3A5-0A6F7F5331C5}"/>
                </a:ext>
              </a:extLst>
            </p:cNvPr>
            <p:cNvSpPr/>
            <p:nvPr/>
          </p:nvSpPr>
          <p:spPr>
            <a:xfrm>
              <a:off x="-346509" y="6292516"/>
              <a:ext cx="12609094" cy="162509"/>
            </a:xfrm>
            <a:prstGeom prst="rect">
              <a:avLst/>
            </a:prstGeom>
            <a:gradFill>
              <a:gsLst>
                <a:gs pos="0">
                  <a:schemeClr val="tx1">
                    <a:alpha val="4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7022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800"/>
                            </p:stCondLst>
                            <p:childTnLst>
                              <p:par>
                                <p:cTn id="4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 animBg="1"/>
      <p:bldP spid="3" grpId="1" animBg="1"/>
      <p:bldP spid="9" grpId="0" animBg="1"/>
      <p:bldP spid="9" grpId="1" animBg="1"/>
      <p:bldP spid="18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6700637-C3A8-404E-AF74-01743629326E}"/>
              </a:ext>
            </a:extLst>
          </p:cNvPr>
          <p:cNvSpPr/>
          <p:nvPr/>
        </p:nvSpPr>
        <p:spPr>
          <a:xfrm>
            <a:off x="0" y="5691547"/>
            <a:ext cx="12192000" cy="1166452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EC03AF-1142-40C1-B0CD-E2BC0AB02B74}"/>
              </a:ext>
            </a:extLst>
          </p:cNvPr>
          <p:cNvSpPr/>
          <p:nvPr/>
        </p:nvSpPr>
        <p:spPr>
          <a:xfrm rot="10800000">
            <a:off x="0" y="0"/>
            <a:ext cx="12191997" cy="885206"/>
          </a:xfrm>
          <a:prstGeom prst="rect">
            <a:avLst/>
          </a:prstGeom>
          <a:solidFill>
            <a:srgbClr val="0B54A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7A090-E929-47A8-8DC3-A114933F9EE2}"/>
              </a:ext>
            </a:extLst>
          </p:cNvPr>
          <p:cNvSpPr/>
          <p:nvPr/>
        </p:nvSpPr>
        <p:spPr>
          <a:xfrm rot="5400000">
            <a:off x="-2898246" y="2686759"/>
            <a:ext cx="7339265" cy="1580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" y="263808"/>
            <a:ext cx="1190774" cy="457446"/>
          </a:xfrm>
          <a:prstGeom prst="rect">
            <a:avLst/>
          </a:prstGeom>
        </p:spPr>
      </p:pic>
      <p:pic>
        <p:nvPicPr>
          <p:cNvPr id="2" name="Resim 1" descr="metin içeren bir resim&#10;&#10;Açıklama otomatik olarak oluşturuldu">
            <a:extLst>
              <a:ext uri="{FF2B5EF4-FFF2-40B4-BE49-F238E27FC236}">
                <a16:creationId xmlns:a16="http://schemas.microsoft.com/office/drawing/2014/main" id="{EF02CB5E-906B-FF60-37FA-592ACDED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1226400"/>
            <a:ext cx="1265285" cy="120063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FEDBC00-AC92-EB86-F594-1CB6FF0C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771"/>
            <a:ext cx="1416100" cy="941472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D0C563E-C6C7-E9CF-508C-352C7BD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5054486"/>
            <a:ext cx="1213418" cy="7250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77E6A-AEFF-404F-A5F8-BA5AC43006D5}"/>
              </a:ext>
            </a:extLst>
          </p:cNvPr>
          <p:cNvCxnSpPr/>
          <p:nvPr/>
        </p:nvCxnSpPr>
        <p:spPr>
          <a:xfrm flipH="1">
            <a:off x="89398" y="890337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A0555-99DD-4809-B3B8-EC202CDAED3C}"/>
              </a:ext>
            </a:extLst>
          </p:cNvPr>
          <p:cNvCxnSpPr/>
          <p:nvPr/>
        </p:nvCxnSpPr>
        <p:spPr>
          <a:xfrm flipH="1">
            <a:off x="89398" y="2767263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1CE9BF-7985-4F0E-B491-6255701C0FB7}"/>
              </a:ext>
            </a:extLst>
          </p:cNvPr>
          <p:cNvCxnSpPr/>
          <p:nvPr/>
        </p:nvCxnSpPr>
        <p:spPr>
          <a:xfrm flipH="1">
            <a:off x="89398" y="4535905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9ABAD-783A-4C8A-8AD9-9F67B49DF86A}"/>
              </a:ext>
            </a:extLst>
          </p:cNvPr>
          <p:cNvCxnSpPr/>
          <p:nvPr/>
        </p:nvCxnSpPr>
        <p:spPr>
          <a:xfrm flipH="1">
            <a:off x="89398" y="6304548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07CD068C-A250-4778-A285-113AF46AA42D}"/>
              </a:ext>
            </a:extLst>
          </p:cNvPr>
          <p:cNvSpPr txBox="1">
            <a:spLocks/>
          </p:cNvSpPr>
          <p:nvPr/>
        </p:nvSpPr>
        <p:spPr>
          <a:xfrm>
            <a:off x="1927497" y="79924"/>
            <a:ext cx="9862425" cy="552893"/>
          </a:xfrm>
          <a:prstGeom prst="rect">
            <a:avLst/>
          </a:prstGeom>
        </p:spPr>
        <p:txBody>
          <a:bodyPr vert="horz" lIns="76274" tIns="38137" rIns="76274" bIns="38137" rtlCol="0" anchor="b">
            <a:noAutofit/>
          </a:bodyPr>
          <a:lstStyle>
            <a:lvl1pPr algn="ctr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Montserrat Light" pitchFamily="2" charset="-94"/>
                <a:ea typeface="Open Sans ExtraBold" panose="020B0906030804020204" pitchFamily="34" charset="0"/>
                <a:cs typeface="Open Sans ExtraBold" panose="020B0906030804020204" pitchFamily="34" charset="0"/>
              </a:rPr>
              <a:t>Ethics in Business</a:t>
            </a: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442B0DA7-9617-40A7-9DA4-E58BB46D9FA8}"/>
              </a:ext>
            </a:extLst>
          </p:cNvPr>
          <p:cNvSpPr/>
          <p:nvPr/>
        </p:nvSpPr>
        <p:spPr>
          <a:xfrm rot="16200000">
            <a:off x="10485487" y="287563"/>
            <a:ext cx="1994078" cy="1418949"/>
          </a:xfrm>
          <a:prstGeom prst="rect">
            <a:avLst/>
          </a:prstGeom>
          <a:blipFill>
            <a:blip r:embed="rId6" cstate="print"/>
            <a:stretch>
              <a:fillRect t="1" b="-4844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Başlık 4">
            <a:extLst>
              <a:ext uri="{FF2B5EF4-FFF2-40B4-BE49-F238E27FC236}">
                <a16:creationId xmlns:a16="http://schemas.microsoft.com/office/drawing/2014/main" id="{7E034607-11C8-4C61-99B5-8A6FBB18C0F0}"/>
              </a:ext>
            </a:extLst>
          </p:cNvPr>
          <p:cNvSpPr txBox="1">
            <a:spLocks/>
          </p:cNvSpPr>
          <p:nvPr/>
        </p:nvSpPr>
        <p:spPr>
          <a:xfrm>
            <a:off x="2066388" y="5776525"/>
            <a:ext cx="588335" cy="170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tr-TR" sz="1200" dirty="0">
                <a:solidFill>
                  <a:schemeClr val="bg1"/>
                </a:solidFill>
                <a:latin typeface="+mn-lt"/>
              </a:rPr>
              <a:t>N:120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Başlık 4">
            <a:extLst>
              <a:ext uri="{FF2B5EF4-FFF2-40B4-BE49-F238E27FC236}">
                <a16:creationId xmlns:a16="http://schemas.microsoft.com/office/drawing/2014/main" id="{0B40545E-B94A-4C6F-8325-5152CA4F7DA6}"/>
              </a:ext>
            </a:extLst>
          </p:cNvPr>
          <p:cNvSpPr txBox="1">
            <a:spLocks/>
          </p:cNvSpPr>
          <p:nvPr/>
        </p:nvSpPr>
        <p:spPr>
          <a:xfrm>
            <a:off x="2066388" y="6144971"/>
            <a:ext cx="4802128" cy="6221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S23. Do you have ethical governance principles in place in your </a:t>
            </a:r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organisation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?</a:t>
            </a: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S25. Do you know about informative and/or supportive tools, facilities, and studies for ethical governance principles?</a:t>
            </a: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S28. Does your </a:t>
            </a:r>
            <a:r>
              <a:rPr lang="en-US" sz="1000" b="0" dirty="0" err="1">
                <a:solidFill>
                  <a:schemeClr val="bg1"/>
                </a:solidFill>
                <a:latin typeface="+mn-lt"/>
              </a:rPr>
              <a:t>organisation</a:t>
            </a:r>
            <a:r>
              <a:rPr lang="en-US" sz="1000" b="0" dirty="0">
                <a:solidFill>
                  <a:schemeClr val="bg1"/>
                </a:solidFill>
                <a:latin typeface="+mn-lt"/>
              </a:rPr>
              <a:t> have established procedures for "blowing the ethical whistle"? </a:t>
            </a:r>
          </a:p>
        </p:txBody>
      </p:sp>
      <p:sp>
        <p:nvSpPr>
          <p:cNvPr id="29" name="Başlık 4">
            <a:extLst>
              <a:ext uri="{FF2B5EF4-FFF2-40B4-BE49-F238E27FC236}">
                <a16:creationId xmlns:a16="http://schemas.microsoft.com/office/drawing/2014/main" id="{654FEE68-3CD0-4B95-9EEC-DCFF5BD21520}"/>
              </a:ext>
            </a:extLst>
          </p:cNvPr>
          <p:cNvSpPr txBox="1">
            <a:spLocks/>
          </p:cNvSpPr>
          <p:nvPr/>
        </p:nvSpPr>
        <p:spPr>
          <a:xfrm>
            <a:off x="7075590" y="6144971"/>
            <a:ext cx="4714332" cy="5687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S30. Does your company have regulated procedures for "conflict of interest"? </a:t>
            </a: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S31. Is there a manager responsible for ethics in your company's management team or board of directors? </a:t>
            </a: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S32. Does your company have an ethics management committee?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7D23E3-85F1-4278-9937-C395D4327AA4}"/>
              </a:ext>
            </a:extLst>
          </p:cNvPr>
          <p:cNvCxnSpPr>
            <a:cxnSpLocks/>
          </p:cNvCxnSpPr>
          <p:nvPr/>
        </p:nvCxnSpPr>
        <p:spPr>
          <a:xfrm flipH="1">
            <a:off x="2038515" y="6027946"/>
            <a:ext cx="975140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Tablo 5">
            <a:extLst>
              <a:ext uri="{FF2B5EF4-FFF2-40B4-BE49-F238E27FC236}">
                <a16:creationId xmlns:a16="http://schemas.microsoft.com/office/drawing/2014/main" id="{99902170-D5E5-4045-A041-AEE27D695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386567"/>
              </p:ext>
            </p:extLst>
          </p:nvPr>
        </p:nvGraphicFramePr>
        <p:xfrm>
          <a:off x="2009776" y="1311275"/>
          <a:ext cx="9780006" cy="110920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168940">
                  <a:extLst>
                    <a:ext uri="{9D8B030D-6E8A-4147-A177-3AD203B41FA5}">
                      <a16:colId xmlns:a16="http://schemas.microsoft.com/office/drawing/2014/main" val="3912725720"/>
                    </a:ext>
                  </a:extLst>
                </a:gridCol>
                <a:gridCol w="1611066">
                  <a:extLst>
                    <a:ext uri="{9D8B030D-6E8A-4147-A177-3AD203B41FA5}">
                      <a16:colId xmlns:a16="http://schemas.microsoft.com/office/drawing/2014/main" val="2687635124"/>
                    </a:ext>
                  </a:extLst>
                </a:gridCol>
              </a:tblGrid>
              <a:tr h="1231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20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" marR="36000" marT="4681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 (%)</a:t>
                      </a:r>
                    </a:p>
                  </a:txBody>
                  <a:tcPr marL="7200" marR="36000" marT="7200" marB="72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790626"/>
                  </a:ext>
                </a:extLst>
              </a:tr>
              <a:tr h="30886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Having ethical governance principles in the </a:t>
                      </a:r>
                      <a:r>
                        <a:rPr lang="en-US" sz="1200" u="none" strike="noStrike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organisation</a:t>
                      </a:r>
                      <a:endParaRPr lang="en-US" sz="120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" marR="36000" marT="4681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57%</a:t>
                      </a:r>
                    </a:p>
                  </a:txBody>
                  <a:tcPr marL="7200" marR="36000" marT="7200" marB="720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723367"/>
                  </a:ext>
                </a:extLst>
              </a:tr>
              <a:tr h="3015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Knowing about informative and/or supportive tools, facilities, and studies for ethical governance principles</a:t>
                      </a:r>
                    </a:p>
                  </a:txBody>
                  <a:tcPr marL="7200" marR="36000" marT="4681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</a:p>
                  </a:txBody>
                  <a:tcPr marL="7200" marR="36000" marT="7200" marB="720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19819"/>
                  </a:ext>
                </a:extLst>
              </a:tr>
              <a:tr h="3015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tr-TR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</a:t>
                      </a:r>
                      <a:r>
                        <a:rPr lang="tr-TR" sz="1200" u="none" strike="noStrike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ing</a:t>
                      </a:r>
                      <a:r>
                        <a:rPr lang="en-US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established procedures for "blowing the ethical whistle«</a:t>
                      </a:r>
                      <a:r>
                        <a:rPr lang="tr-TR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tr-TR" sz="1200" u="none" strike="noStrike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tr-TR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u="none" strike="noStrike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organisation</a:t>
                      </a:r>
                      <a:endParaRPr lang="en-US" sz="120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" marR="36000" marT="4681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</a:p>
                  </a:txBody>
                  <a:tcPr marL="7200" marR="36000" marT="7200" marB="720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400315"/>
                  </a:ext>
                </a:extLst>
              </a:tr>
            </a:tbl>
          </a:graphicData>
        </a:graphic>
      </p:graphicFrame>
      <p:graphicFrame>
        <p:nvGraphicFramePr>
          <p:cNvPr id="38" name="Tablo 6">
            <a:extLst>
              <a:ext uri="{FF2B5EF4-FFF2-40B4-BE49-F238E27FC236}">
                <a16:creationId xmlns:a16="http://schemas.microsoft.com/office/drawing/2014/main" id="{38D36C35-8F69-48A3-851C-355344C97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10088"/>
              </p:ext>
            </p:extLst>
          </p:nvPr>
        </p:nvGraphicFramePr>
        <p:xfrm>
          <a:off x="2009775" y="2743289"/>
          <a:ext cx="9793288" cy="1179006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6689057">
                  <a:extLst>
                    <a:ext uri="{9D8B030D-6E8A-4147-A177-3AD203B41FA5}">
                      <a16:colId xmlns:a16="http://schemas.microsoft.com/office/drawing/2014/main" val="465221441"/>
                    </a:ext>
                  </a:extLst>
                </a:gridCol>
                <a:gridCol w="1479884">
                  <a:extLst>
                    <a:ext uri="{9D8B030D-6E8A-4147-A177-3AD203B41FA5}">
                      <a16:colId xmlns:a16="http://schemas.microsoft.com/office/drawing/2014/main" val="1480173151"/>
                    </a:ext>
                  </a:extLst>
                </a:gridCol>
                <a:gridCol w="1624347">
                  <a:extLst>
                    <a:ext uri="{9D8B030D-6E8A-4147-A177-3AD203B41FA5}">
                      <a16:colId xmlns:a16="http://schemas.microsoft.com/office/drawing/2014/main" val="1882390459"/>
                    </a:ext>
                  </a:extLst>
                </a:gridCol>
              </a:tblGrid>
              <a:tr h="150942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Yes (%)</a:t>
                      </a:r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No, but it is planning</a:t>
                      </a:r>
                      <a:r>
                        <a:rPr lang="tr-TR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(%)</a:t>
                      </a:r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941176"/>
                  </a:ext>
                </a:extLst>
              </a:tr>
              <a:tr h="301792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Having</a:t>
                      </a:r>
                      <a:r>
                        <a:rPr lang="tr-TR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regulated procedures for "conflict of interest«</a:t>
                      </a:r>
                      <a:r>
                        <a:rPr lang="tr-TR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in </a:t>
                      </a:r>
                      <a:r>
                        <a:rPr lang="tr-TR" sz="120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the</a:t>
                      </a:r>
                      <a:r>
                        <a:rPr lang="tr-TR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tr-TR" sz="1200" u="none" strike="noStrike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company</a:t>
                      </a:r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22%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19%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95198"/>
                  </a:ext>
                </a:extLst>
              </a:tr>
              <a:tr h="391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Having a manager responsible for ethics in the company's management team or board of directors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32%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12%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59345"/>
                  </a:ext>
                </a:extLst>
              </a:tr>
              <a:tr h="28986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Having an ethics management committee in the company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18%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15%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81" marR="36000" marT="5281" marB="720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199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8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111D575-2628-4F35-A6AE-1F2BD4E37889}"/>
              </a:ext>
            </a:extLst>
          </p:cNvPr>
          <p:cNvSpPr txBox="1"/>
          <p:nvPr/>
        </p:nvSpPr>
        <p:spPr>
          <a:xfrm>
            <a:off x="1927497" y="941943"/>
            <a:ext cx="5250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lang="en-US" sz="2000" b="0" i="0" u="none" strike="noStrike" kern="1200" spc="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Montserrat Light" pitchFamily="2" charset="-94"/>
                <a:ea typeface="+mn-ea"/>
                <a:cs typeface="+mn-cs"/>
              </a:defRPr>
            </a:pPr>
            <a:r>
              <a:rPr lang="en-US" sz="1800" b="1" i="0" u="none" strike="noStrike" kern="1200" spc="0" normalizeH="0" baseline="0" dirty="0">
                <a:solidFill>
                  <a:srgbClr val="0070C0"/>
                </a:solidFill>
                <a:effectLst/>
                <a:latin typeface="Montserrat Light" pitchFamily="2" charset="-94"/>
                <a:ea typeface="+mn-ea"/>
                <a:cs typeface="+mn-cs"/>
              </a:rPr>
              <a:t>Ethical Rules in Business Life</a:t>
            </a:r>
            <a:r>
              <a:rPr lang="tr-TR" sz="1800" b="1" i="0" u="none" strike="noStrike" kern="1200" spc="0" normalizeH="0" baseline="0" dirty="0">
                <a:solidFill>
                  <a:srgbClr val="0070C0"/>
                </a:solidFill>
                <a:effectLst/>
                <a:latin typeface="Montserrat Light" pitchFamily="2" charset="-94"/>
                <a:ea typeface="+mn-ea"/>
                <a:cs typeface="+mn-cs"/>
              </a:rPr>
              <a:t> - % of </a:t>
            </a:r>
            <a:r>
              <a:rPr lang="tr-TR" sz="1800" b="1" i="0" u="none" strike="noStrike" kern="1200" spc="0" normalizeH="0" baseline="0" dirty="0" err="1">
                <a:solidFill>
                  <a:srgbClr val="0070C0"/>
                </a:solidFill>
                <a:effectLst/>
                <a:latin typeface="Montserrat Light" pitchFamily="2" charset="-94"/>
                <a:ea typeface="+mn-ea"/>
                <a:cs typeface="+mn-cs"/>
              </a:rPr>
              <a:t>No’s</a:t>
            </a:r>
            <a:endParaRPr lang="en-US" sz="1800" b="1" i="0" u="none" strike="noStrike" kern="1200" spc="0" normalizeH="0" baseline="0" dirty="0">
              <a:solidFill>
                <a:srgbClr val="0070C0"/>
              </a:solidFill>
              <a:effectLst/>
              <a:latin typeface="Montserrat Light" pitchFamily="2" charset="-9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99AA8A-5507-441C-9AE0-B0D09B2D4D11}"/>
              </a:ext>
            </a:extLst>
          </p:cNvPr>
          <p:cNvSpPr txBox="1"/>
          <p:nvPr/>
        </p:nvSpPr>
        <p:spPr>
          <a:xfrm>
            <a:off x="7384940" y="941943"/>
            <a:ext cx="4418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lang="en-US" sz="2000" b="0" i="0" u="none" strike="noStrike" kern="1200" spc="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Montserrat Light" pitchFamily="2" charset="-94"/>
                <a:ea typeface="+mn-ea"/>
                <a:cs typeface="+mn-cs"/>
              </a:defRPr>
            </a:pPr>
            <a:r>
              <a:rPr lang="en-US" sz="1800" b="1" i="0" u="none" strike="noStrike" kern="1200" spc="0" normalizeH="0" baseline="0" dirty="0">
                <a:solidFill>
                  <a:srgbClr val="0070C0"/>
                </a:solidFill>
                <a:effectLst/>
                <a:latin typeface="Montserrat Light" pitchFamily="2" charset="-94"/>
                <a:ea typeface="+mn-ea"/>
                <a:cs typeface="+mn-cs"/>
              </a:rPr>
              <a:t>Departments in the Companies Encountering Ethical Problems </a:t>
            </a:r>
            <a:r>
              <a:rPr lang="tr-TR" sz="1800" b="1" i="0" u="none" strike="noStrike" kern="1200" spc="0" normalizeH="0" baseline="0" dirty="0">
                <a:solidFill>
                  <a:srgbClr val="0070C0"/>
                </a:solidFill>
                <a:effectLst/>
                <a:latin typeface="Montserrat Light" pitchFamily="2" charset="-94"/>
                <a:ea typeface="+mn-ea"/>
                <a:cs typeface="+mn-cs"/>
              </a:rPr>
              <a:t>                    </a:t>
            </a:r>
            <a:r>
              <a:rPr lang="en-US" sz="1800" b="1" i="0" u="none" strike="noStrike" kern="1200" spc="0" normalizeH="0" baseline="0" dirty="0">
                <a:solidFill>
                  <a:srgbClr val="0070C0"/>
                </a:solidFill>
                <a:effectLst/>
                <a:latin typeface="Montserrat Light" pitchFamily="2" charset="-94"/>
                <a:ea typeface="+mn-ea"/>
                <a:cs typeface="+mn-cs"/>
              </a:rPr>
              <a:t>More Frequently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F53D39-FFEC-4280-AD95-D677DC1FA88C}"/>
              </a:ext>
            </a:extLst>
          </p:cNvPr>
          <p:cNvSpPr/>
          <p:nvPr/>
        </p:nvSpPr>
        <p:spPr>
          <a:xfrm>
            <a:off x="0" y="5691547"/>
            <a:ext cx="12192000" cy="1166452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Başlık 4">
            <a:extLst>
              <a:ext uri="{FF2B5EF4-FFF2-40B4-BE49-F238E27FC236}">
                <a16:creationId xmlns:a16="http://schemas.microsoft.com/office/drawing/2014/main" id="{1E94A340-3488-4A54-94D7-B0123793EF3C}"/>
              </a:ext>
            </a:extLst>
          </p:cNvPr>
          <p:cNvSpPr txBox="1">
            <a:spLocks/>
          </p:cNvSpPr>
          <p:nvPr/>
        </p:nvSpPr>
        <p:spPr>
          <a:xfrm>
            <a:off x="2066388" y="5776525"/>
            <a:ext cx="588335" cy="170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tr-TR" sz="1200" dirty="0">
                <a:solidFill>
                  <a:schemeClr val="bg1"/>
                </a:solidFill>
                <a:latin typeface="+mn-lt"/>
              </a:rPr>
              <a:t>N:120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6" name="Başlık 4">
            <a:extLst>
              <a:ext uri="{FF2B5EF4-FFF2-40B4-BE49-F238E27FC236}">
                <a16:creationId xmlns:a16="http://schemas.microsoft.com/office/drawing/2014/main" id="{E4C64C43-5B70-49E3-A422-52D4B573395D}"/>
              </a:ext>
            </a:extLst>
          </p:cNvPr>
          <p:cNvSpPr txBox="1">
            <a:spLocks/>
          </p:cNvSpPr>
          <p:nvPr/>
        </p:nvSpPr>
        <p:spPr>
          <a:xfrm>
            <a:off x="2066388" y="6144971"/>
            <a:ext cx="4802128" cy="6221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S33. To what extent do you think the promotions in your company are carried out within the framework of ethical rules? </a:t>
            </a: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S34. To what extent do you think ethical rules are considered in departments where financial transactions are done in your organization? </a:t>
            </a:r>
          </a:p>
        </p:txBody>
      </p:sp>
      <p:sp>
        <p:nvSpPr>
          <p:cNvPr id="52" name="Başlık 4">
            <a:extLst>
              <a:ext uri="{FF2B5EF4-FFF2-40B4-BE49-F238E27FC236}">
                <a16:creationId xmlns:a16="http://schemas.microsoft.com/office/drawing/2014/main" id="{3A4655F5-4B5B-4F36-87DE-21A72CF0E792}"/>
              </a:ext>
            </a:extLst>
          </p:cNvPr>
          <p:cNvSpPr txBox="1">
            <a:spLocks/>
          </p:cNvSpPr>
          <p:nvPr/>
        </p:nvSpPr>
        <p:spPr>
          <a:xfrm>
            <a:off x="7075590" y="6144971"/>
            <a:ext cx="4714332" cy="5687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S35. To what extent do you think ethical rules are considered in departments where corporate capacity is used in your organization?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D584CC6-F76A-4D27-83BD-80B4EE5B279F}"/>
              </a:ext>
            </a:extLst>
          </p:cNvPr>
          <p:cNvCxnSpPr>
            <a:cxnSpLocks/>
          </p:cNvCxnSpPr>
          <p:nvPr/>
        </p:nvCxnSpPr>
        <p:spPr>
          <a:xfrm flipH="1">
            <a:off x="2038515" y="6027946"/>
            <a:ext cx="975140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7EC03AF-1142-40C1-B0CD-E2BC0AB02B74}"/>
              </a:ext>
            </a:extLst>
          </p:cNvPr>
          <p:cNvSpPr/>
          <p:nvPr/>
        </p:nvSpPr>
        <p:spPr>
          <a:xfrm rot="10800000">
            <a:off x="0" y="0"/>
            <a:ext cx="12191997" cy="885206"/>
          </a:xfrm>
          <a:prstGeom prst="rect">
            <a:avLst/>
          </a:prstGeom>
          <a:solidFill>
            <a:srgbClr val="0B54A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7A090-E929-47A8-8DC3-A114933F9EE2}"/>
              </a:ext>
            </a:extLst>
          </p:cNvPr>
          <p:cNvSpPr/>
          <p:nvPr/>
        </p:nvSpPr>
        <p:spPr>
          <a:xfrm rot="5400000">
            <a:off x="-2898246" y="2686759"/>
            <a:ext cx="7339265" cy="1580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" y="263808"/>
            <a:ext cx="1190774" cy="457446"/>
          </a:xfrm>
          <a:prstGeom prst="rect">
            <a:avLst/>
          </a:prstGeom>
        </p:spPr>
      </p:pic>
      <p:sp>
        <p:nvSpPr>
          <p:cNvPr id="24" name="Rectangle 114">
            <a:extLst>
              <a:ext uri="{FF2B5EF4-FFF2-40B4-BE49-F238E27FC236}">
                <a16:creationId xmlns:a16="http://schemas.microsoft.com/office/drawing/2014/main" id="{D027BFDC-EC8F-4DEF-9925-D50382A6946D}"/>
              </a:ext>
            </a:extLst>
          </p:cNvPr>
          <p:cNvSpPr/>
          <p:nvPr/>
        </p:nvSpPr>
        <p:spPr>
          <a:xfrm>
            <a:off x="9090686" y="10730437"/>
            <a:ext cx="23086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tr-TR" sz="2700" dirty="0">
                <a:solidFill>
                  <a:srgbClr val="FFFFFF">
                    <a:lumMod val="50000"/>
                  </a:srgb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	 </a:t>
            </a:r>
            <a:endParaRPr lang="en-US" sz="2700" dirty="0">
              <a:solidFill>
                <a:srgbClr val="FFFFFF">
                  <a:lumMod val="50000"/>
                </a:srgbClr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pic>
        <p:nvPicPr>
          <p:cNvPr id="2" name="Resim 1" descr="metin içeren bir resim&#10;&#10;Açıklama otomatik olarak oluşturuldu">
            <a:extLst>
              <a:ext uri="{FF2B5EF4-FFF2-40B4-BE49-F238E27FC236}">
                <a16:creationId xmlns:a16="http://schemas.microsoft.com/office/drawing/2014/main" id="{EF02CB5E-906B-FF60-37FA-592ACDED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1226400"/>
            <a:ext cx="1265285" cy="120063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FEDBC00-AC92-EB86-F594-1CB6FF0C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771"/>
            <a:ext cx="1416100" cy="941472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D0C563E-C6C7-E9CF-508C-352C7BD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5054486"/>
            <a:ext cx="1213418" cy="7250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77E6A-AEFF-404F-A5F8-BA5AC43006D5}"/>
              </a:ext>
            </a:extLst>
          </p:cNvPr>
          <p:cNvCxnSpPr/>
          <p:nvPr/>
        </p:nvCxnSpPr>
        <p:spPr>
          <a:xfrm flipH="1">
            <a:off x="89398" y="890337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A0555-99DD-4809-B3B8-EC202CDAED3C}"/>
              </a:ext>
            </a:extLst>
          </p:cNvPr>
          <p:cNvCxnSpPr/>
          <p:nvPr/>
        </p:nvCxnSpPr>
        <p:spPr>
          <a:xfrm flipH="1">
            <a:off x="89398" y="2767263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1CE9BF-7985-4F0E-B491-6255701C0FB7}"/>
              </a:ext>
            </a:extLst>
          </p:cNvPr>
          <p:cNvCxnSpPr/>
          <p:nvPr/>
        </p:nvCxnSpPr>
        <p:spPr>
          <a:xfrm flipH="1">
            <a:off x="89398" y="4535905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07CD068C-A250-4778-A285-113AF46AA42D}"/>
              </a:ext>
            </a:extLst>
          </p:cNvPr>
          <p:cNvSpPr txBox="1">
            <a:spLocks/>
          </p:cNvSpPr>
          <p:nvPr/>
        </p:nvSpPr>
        <p:spPr>
          <a:xfrm>
            <a:off x="1927497" y="79924"/>
            <a:ext cx="9862425" cy="552893"/>
          </a:xfrm>
          <a:prstGeom prst="rect">
            <a:avLst/>
          </a:prstGeom>
        </p:spPr>
        <p:txBody>
          <a:bodyPr vert="horz" lIns="76274" tIns="38137" rIns="76274" bIns="38137" rtlCol="0" anchor="b">
            <a:noAutofit/>
          </a:bodyPr>
          <a:lstStyle>
            <a:lvl1pPr algn="ctr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Montserrat Light" pitchFamily="2" charset="-94"/>
                <a:ea typeface="Open Sans ExtraBold" panose="020B0906030804020204" pitchFamily="34" charset="0"/>
                <a:cs typeface="Open Sans ExtraBold" panose="020B0906030804020204" pitchFamily="34" charset="0"/>
              </a:rPr>
              <a:t>Ethics in Business</a:t>
            </a: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442B0DA7-9617-40A7-9DA4-E58BB46D9FA8}"/>
              </a:ext>
            </a:extLst>
          </p:cNvPr>
          <p:cNvSpPr/>
          <p:nvPr/>
        </p:nvSpPr>
        <p:spPr>
          <a:xfrm rot="16200000">
            <a:off x="10485487" y="287563"/>
            <a:ext cx="1994078" cy="1418949"/>
          </a:xfrm>
          <a:prstGeom prst="rect">
            <a:avLst/>
          </a:prstGeom>
          <a:blipFill>
            <a:blip r:embed="rId6" cstate="print"/>
            <a:stretch>
              <a:fillRect t="1" b="-4844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D50E59A-E5ED-4C4D-9755-96CD8C35D155}"/>
              </a:ext>
            </a:extLst>
          </p:cNvPr>
          <p:cNvSpPr/>
          <p:nvPr/>
        </p:nvSpPr>
        <p:spPr>
          <a:xfrm rot="10800000">
            <a:off x="2023406" y="10632515"/>
            <a:ext cx="9766516" cy="927801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0155" h="1132763">
                <a:moveTo>
                  <a:pt x="0" y="1105468"/>
                </a:moveTo>
                <a:lnTo>
                  <a:pt x="0" y="0"/>
                </a:lnTo>
                <a:lnTo>
                  <a:pt x="12160155" y="0"/>
                </a:lnTo>
                <a:lnTo>
                  <a:pt x="12146508" y="1132763"/>
                </a:ln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03652A-ADC7-4086-AA9D-F584230356C4}"/>
              </a:ext>
            </a:extLst>
          </p:cNvPr>
          <p:cNvGrpSpPr/>
          <p:nvPr/>
        </p:nvGrpSpPr>
        <p:grpSpPr>
          <a:xfrm>
            <a:off x="2009775" y="2727373"/>
            <a:ext cx="5197141" cy="2785859"/>
            <a:chOff x="2009775" y="2727373"/>
            <a:chExt cx="5197141" cy="2785859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C27E3E0-8DD3-4B7F-A894-E25A73C9564F}"/>
                </a:ext>
              </a:extLst>
            </p:cNvPr>
            <p:cNvCxnSpPr>
              <a:cxnSpLocks/>
            </p:cNvCxnSpPr>
            <p:nvPr/>
          </p:nvCxnSpPr>
          <p:spPr>
            <a:xfrm>
              <a:off x="2009775" y="2727373"/>
              <a:ext cx="5161046" cy="0"/>
            </a:xfrm>
            <a:prstGeom prst="line">
              <a:avLst/>
            </a:prstGeom>
            <a:ln w="19050">
              <a:solidFill>
                <a:srgbClr val="8167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B59CEE-5A10-4E6A-A872-93ABCE2BA7B7}"/>
                </a:ext>
              </a:extLst>
            </p:cNvPr>
            <p:cNvCxnSpPr>
              <a:cxnSpLocks/>
            </p:cNvCxnSpPr>
            <p:nvPr/>
          </p:nvCxnSpPr>
          <p:spPr>
            <a:xfrm>
              <a:off x="2009775" y="4112099"/>
              <a:ext cx="5173078" cy="0"/>
            </a:xfrm>
            <a:prstGeom prst="line">
              <a:avLst/>
            </a:prstGeom>
            <a:ln w="19050">
              <a:solidFill>
                <a:srgbClr val="8167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84912CC-3119-4EC7-B773-F57FA098AED8}"/>
                </a:ext>
              </a:extLst>
            </p:cNvPr>
            <p:cNvCxnSpPr>
              <a:cxnSpLocks/>
            </p:cNvCxnSpPr>
            <p:nvPr/>
          </p:nvCxnSpPr>
          <p:spPr>
            <a:xfrm>
              <a:off x="2009775" y="5513232"/>
              <a:ext cx="5197141" cy="0"/>
            </a:xfrm>
            <a:prstGeom prst="line">
              <a:avLst/>
            </a:prstGeom>
            <a:ln w="19050">
              <a:solidFill>
                <a:srgbClr val="8167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1" name="Grafik 1">
            <a:extLst>
              <a:ext uri="{FF2B5EF4-FFF2-40B4-BE49-F238E27FC236}">
                <a16:creationId xmlns:a16="http://schemas.microsoft.com/office/drawing/2014/main" id="{332ADA3A-9002-415E-A3B5-8AC3A57DCA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302963"/>
              </p:ext>
            </p:extLst>
          </p:nvPr>
        </p:nvGraphicFramePr>
        <p:xfrm>
          <a:off x="2009775" y="1347371"/>
          <a:ext cx="5293394" cy="4465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5" name="Tablo 5">
            <a:extLst>
              <a:ext uri="{FF2B5EF4-FFF2-40B4-BE49-F238E27FC236}">
                <a16:creationId xmlns:a16="http://schemas.microsoft.com/office/drawing/2014/main" id="{1964F23C-66ED-4513-9530-E8F6189B3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512366"/>
              </p:ext>
            </p:extLst>
          </p:nvPr>
        </p:nvGraphicFramePr>
        <p:xfrm>
          <a:off x="7496175" y="1982190"/>
          <a:ext cx="4306888" cy="3519153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428432">
                  <a:extLst>
                    <a:ext uri="{9D8B030D-6E8A-4147-A177-3AD203B41FA5}">
                      <a16:colId xmlns:a16="http://schemas.microsoft.com/office/drawing/2014/main" val="2877860311"/>
                    </a:ext>
                  </a:extLst>
                </a:gridCol>
                <a:gridCol w="878456">
                  <a:extLst>
                    <a:ext uri="{9D8B030D-6E8A-4147-A177-3AD203B41FA5}">
                      <a16:colId xmlns:a16="http://schemas.microsoft.com/office/drawing/2014/main" val="720172080"/>
                    </a:ext>
                  </a:extLst>
                </a:gridCol>
              </a:tblGrid>
              <a:tr h="391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noProof="0" dirty="0">
                          <a:solidFill>
                            <a:srgbClr val="816700"/>
                          </a:solidFill>
                          <a:effectLst/>
                        </a:rPr>
                        <a:t>Departments</a:t>
                      </a:r>
                      <a:endParaRPr lang="en-US" sz="1200" b="1" i="0" u="none" strike="noStrike" noProof="0" dirty="0">
                        <a:solidFill>
                          <a:srgbClr val="8167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Ranking</a:t>
                      </a:r>
                      <a:endParaRPr lang="en-US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266938"/>
                  </a:ext>
                </a:extLst>
              </a:tr>
              <a:tr h="391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Sales</a:t>
                      </a:r>
                      <a:endParaRPr lang="en-US" sz="1200" b="1" i="0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1.</a:t>
                      </a:r>
                      <a:endParaRPr lang="en-US" sz="1400" b="0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786203"/>
                  </a:ext>
                </a:extLst>
              </a:tr>
              <a:tr h="391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Finance</a:t>
                      </a:r>
                      <a:endParaRPr lang="en-US" sz="1200" b="1" i="0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2.</a:t>
                      </a:r>
                      <a:endParaRPr lang="en-US" sz="1400" b="0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64254"/>
                  </a:ext>
                </a:extLst>
              </a:tr>
              <a:tr h="391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Marketing</a:t>
                      </a:r>
                      <a:endParaRPr lang="en-US" sz="1200" b="1" i="0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3.</a:t>
                      </a:r>
                      <a:endParaRPr lang="en-US" sz="1400" b="0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822245"/>
                  </a:ext>
                </a:extLst>
              </a:tr>
              <a:tr h="391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</a:t>
                      </a:r>
                      <a:r>
                        <a:rPr lang="tr-TR" sz="1200" u="none" strike="noStrike" noProof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rocurement</a:t>
                      </a:r>
                      <a:endParaRPr lang="en-US" sz="1200" b="1" i="0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4.</a:t>
                      </a:r>
                      <a:endParaRPr lang="en-US" sz="1400" b="0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809167"/>
                  </a:ext>
                </a:extLst>
              </a:tr>
              <a:tr h="391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Human Resources</a:t>
                      </a:r>
                      <a:endParaRPr lang="en-US" sz="1200" b="1" i="0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5.</a:t>
                      </a:r>
                      <a:endParaRPr lang="en-US" sz="1400" b="0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346551"/>
                  </a:ext>
                </a:extLst>
              </a:tr>
              <a:tr h="391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Product / Manufacturing</a:t>
                      </a:r>
                      <a:endParaRPr lang="en-US" sz="1200" b="1" i="0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6.</a:t>
                      </a:r>
                      <a:endParaRPr lang="en-US" sz="1400" b="0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039511"/>
                  </a:ext>
                </a:extLst>
              </a:tr>
              <a:tr h="391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Management</a:t>
                      </a:r>
                      <a:endParaRPr lang="en-US" sz="1200" b="1" i="0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7.</a:t>
                      </a:r>
                      <a:endParaRPr lang="en-US" sz="1400" b="0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437198"/>
                  </a:ext>
                </a:extLst>
              </a:tr>
              <a:tr h="39101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Corporate Communication</a:t>
                      </a:r>
                      <a:endParaRPr lang="en-US" sz="1200" b="1" i="0" u="none" strike="noStrike" noProof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noProof="0" dirty="0">
                          <a:solidFill>
                            <a:schemeClr val="bg1"/>
                          </a:solidFill>
                          <a:effectLst/>
                        </a:rPr>
                        <a:t>8.</a:t>
                      </a:r>
                      <a:endParaRPr lang="en-US" sz="1400" b="0" i="0" u="none" strike="noStrike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93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2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7" grpId="0"/>
      <p:bldP spid="44" grpId="0" animBg="1"/>
      <p:bldP spid="45" grpId="0"/>
      <p:bldP spid="46" grpId="0"/>
      <p:bldP spid="52" grpId="0"/>
      <p:bldP spid="36" grpId="0" animBg="1"/>
      <p:bldGraphic spid="61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A37FC68-65DE-4840-9763-ADF1C41A74D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0F0CA1AF-FB6E-403D-95B0-BEC9129FC086}"/>
              </a:ext>
            </a:extLst>
          </p:cNvPr>
          <p:cNvSpPr/>
          <p:nvPr/>
        </p:nvSpPr>
        <p:spPr>
          <a:xfrm>
            <a:off x="1471937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80925E4C-0FD1-4228-A9D0-8869C463D523}"/>
              </a:ext>
            </a:extLst>
          </p:cNvPr>
          <p:cNvSpPr/>
          <p:nvPr/>
        </p:nvSpPr>
        <p:spPr>
          <a:xfrm>
            <a:off x="1770618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5D43E3E-2DC9-45A1-8386-DF28A0F74DAA}"/>
              </a:ext>
            </a:extLst>
          </p:cNvPr>
          <p:cNvSpPr/>
          <p:nvPr/>
        </p:nvSpPr>
        <p:spPr>
          <a:xfrm>
            <a:off x="2058650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195CCCD-42B9-42A3-8BAF-D361E6EC6EA8}"/>
              </a:ext>
            </a:extLst>
          </p:cNvPr>
          <p:cNvSpPr/>
          <p:nvPr/>
        </p:nvSpPr>
        <p:spPr>
          <a:xfrm>
            <a:off x="1603352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F4A290C5-D527-4451-B4A3-824D6FEB57EA}"/>
              </a:ext>
            </a:extLst>
          </p:cNvPr>
          <p:cNvSpPr/>
          <p:nvPr/>
        </p:nvSpPr>
        <p:spPr>
          <a:xfrm>
            <a:off x="1942094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8DD5E84F-0F56-47F7-8CB7-1F55506AC48C}"/>
              </a:ext>
            </a:extLst>
          </p:cNvPr>
          <p:cNvSpPr/>
          <p:nvPr/>
        </p:nvSpPr>
        <p:spPr>
          <a:xfrm>
            <a:off x="2240775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3BF2A22C-5021-405C-B976-3F20CFAC1924}"/>
              </a:ext>
            </a:extLst>
          </p:cNvPr>
          <p:cNvSpPr/>
          <p:nvPr/>
        </p:nvSpPr>
        <p:spPr>
          <a:xfrm>
            <a:off x="2528807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D503F9C-AEF1-4E5E-A011-5865117FFC69}"/>
              </a:ext>
            </a:extLst>
          </p:cNvPr>
          <p:cNvSpPr/>
          <p:nvPr/>
        </p:nvSpPr>
        <p:spPr>
          <a:xfrm>
            <a:off x="2827488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BF5F4251-9921-4F01-B1E2-BB9A4DB4CD4F}"/>
              </a:ext>
            </a:extLst>
          </p:cNvPr>
          <p:cNvSpPr/>
          <p:nvPr/>
        </p:nvSpPr>
        <p:spPr>
          <a:xfrm>
            <a:off x="3157079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BA88A8CE-AB16-47D1-AB36-7794FC1D53F6}"/>
              </a:ext>
            </a:extLst>
          </p:cNvPr>
          <p:cNvSpPr/>
          <p:nvPr/>
        </p:nvSpPr>
        <p:spPr>
          <a:xfrm>
            <a:off x="3455760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83AAC7F4-043E-40AB-A60E-AAD2C77C117E}"/>
              </a:ext>
            </a:extLst>
          </p:cNvPr>
          <p:cNvSpPr/>
          <p:nvPr/>
        </p:nvSpPr>
        <p:spPr>
          <a:xfrm>
            <a:off x="3743792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99E17B2E-C073-4C62-AEAD-FBE3EE4F96B9}"/>
              </a:ext>
            </a:extLst>
          </p:cNvPr>
          <p:cNvSpPr/>
          <p:nvPr/>
        </p:nvSpPr>
        <p:spPr>
          <a:xfrm>
            <a:off x="4042473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56E6E082-7BF4-4FE1-B8DD-676959B84D1E}"/>
              </a:ext>
            </a:extLst>
          </p:cNvPr>
          <p:cNvSpPr/>
          <p:nvPr/>
        </p:nvSpPr>
        <p:spPr>
          <a:xfrm>
            <a:off x="4381215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971014C-7A0E-4001-981B-C7AE6E10370D}"/>
              </a:ext>
            </a:extLst>
          </p:cNvPr>
          <p:cNvSpPr/>
          <p:nvPr/>
        </p:nvSpPr>
        <p:spPr>
          <a:xfrm>
            <a:off x="1230843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AA76EB57-4533-403A-9633-F5EE87752113}"/>
              </a:ext>
            </a:extLst>
          </p:cNvPr>
          <p:cNvSpPr/>
          <p:nvPr/>
        </p:nvSpPr>
        <p:spPr>
          <a:xfrm>
            <a:off x="1518875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135A41D2-FE01-4153-9F24-D0509B4E3904}"/>
              </a:ext>
            </a:extLst>
          </p:cNvPr>
          <p:cNvSpPr/>
          <p:nvPr/>
        </p:nvSpPr>
        <p:spPr>
          <a:xfrm>
            <a:off x="1817556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9FFAA48A-B05C-48BA-A85D-0368815B79FC}"/>
              </a:ext>
            </a:extLst>
          </p:cNvPr>
          <p:cNvSpPr/>
          <p:nvPr/>
        </p:nvSpPr>
        <p:spPr>
          <a:xfrm>
            <a:off x="2012282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41767C4B-24CA-48F0-9C79-FF5930E8BA2D}"/>
              </a:ext>
            </a:extLst>
          </p:cNvPr>
          <p:cNvSpPr/>
          <p:nvPr/>
        </p:nvSpPr>
        <p:spPr>
          <a:xfrm>
            <a:off x="1556984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41F554C8-3D38-49F0-956C-DF9422DFCE2A}"/>
              </a:ext>
            </a:extLst>
          </p:cNvPr>
          <p:cNvSpPr/>
          <p:nvPr/>
        </p:nvSpPr>
        <p:spPr>
          <a:xfrm>
            <a:off x="1845016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E55152A5-EF56-4A90-A3E2-086D55991455}"/>
              </a:ext>
            </a:extLst>
          </p:cNvPr>
          <p:cNvSpPr/>
          <p:nvPr/>
        </p:nvSpPr>
        <p:spPr>
          <a:xfrm>
            <a:off x="2143697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B08E7C29-29AB-44DA-B1CF-78A12F170D41}"/>
              </a:ext>
            </a:extLst>
          </p:cNvPr>
          <p:cNvSpPr/>
          <p:nvPr/>
        </p:nvSpPr>
        <p:spPr>
          <a:xfrm>
            <a:off x="2482439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8C81792E-43E2-43F4-856A-6A5E863DDF31}"/>
              </a:ext>
            </a:extLst>
          </p:cNvPr>
          <p:cNvSpPr/>
          <p:nvPr/>
        </p:nvSpPr>
        <p:spPr>
          <a:xfrm>
            <a:off x="2781120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75B4FF86-FB32-4B28-9825-63FC61EEE0A1}"/>
              </a:ext>
            </a:extLst>
          </p:cNvPr>
          <p:cNvSpPr/>
          <p:nvPr/>
        </p:nvSpPr>
        <p:spPr>
          <a:xfrm>
            <a:off x="3069152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D376E5A0-AAE8-4144-8361-5F8B918919E4}"/>
              </a:ext>
            </a:extLst>
          </p:cNvPr>
          <p:cNvSpPr/>
          <p:nvPr/>
        </p:nvSpPr>
        <p:spPr>
          <a:xfrm>
            <a:off x="3367833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DB5A0572-F18A-4F09-9A5C-C84483E3F49A}"/>
              </a:ext>
            </a:extLst>
          </p:cNvPr>
          <p:cNvSpPr/>
          <p:nvPr/>
        </p:nvSpPr>
        <p:spPr>
          <a:xfrm>
            <a:off x="3697424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8">
            <a:extLst>
              <a:ext uri="{FF2B5EF4-FFF2-40B4-BE49-F238E27FC236}">
                <a16:creationId xmlns:a16="http://schemas.microsoft.com/office/drawing/2014/main" id="{3F54E75C-62EC-4A7D-9353-09AB83A5F5A4}"/>
              </a:ext>
            </a:extLst>
          </p:cNvPr>
          <p:cNvSpPr/>
          <p:nvPr/>
        </p:nvSpPr>
        <p:spPr>
          <a:xfrm>
            <a:off x="3996105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8">
            <a:extLst>
              <a:ext uri="{FF2B5EF4-FFF2-40B4-BE49-F238E27FC236}">
                <a16:creationId xmlns:a16="http://schemas.microsoft.com/office/drawing/2014/main" id="{F76D3970-97C9-42C4-B5A7-77C278EC3738}"/>
              </a:ext>
            </a:extLst>
          </p:cNvPr>
          <p:cNvSpPr/>
          <p:nvPr/>
        </p:nvSpPr>
        <p:spPr>
          <a:xfrm>
            <a:off x="4284137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8">
            <a:extLst>
              <a:ext uri="{FF2B5EF4-FFF2-40B4-BE49-F238E27FC236}">
                <a16:creationId xmlns:a16="http://schemas.microsoft.com/office/drawing/2014/main" id="{0573B92C-6E8D-4786-A307-E26B3CDAEE17}"/>
              </a:ext>
            </a:extLst>
          </p:cNvPr>
          <p:cNvSpPr/>
          <p:nvPr/>
        </p:nvSpPr>
        <p:spPr>
          <a:xfrm>
            <a:off x="1983997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8">
            <a:extLst>
              <a:ext uri="{FF2B5EF4-FFF2-40B4-BE49-F238E27FC236}">
                <a16:creationId xmlns:a16="http://schemas.microsoft.com/office/drawing/2014/main" id="{19B8B210-AC38-4A7F-B5CD-E87FC04CB94E}"/>
              </a:ext>
            </a:extLst>
          </p:cNvPr>
          <p:cNvSpPr/>
          <p:nvPr/>
        </p:nvSpPr>
        <p:spPr>
          <a:xfrm>
            <a:off x="2322739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8">
            <a:extLst>
              <a:ext uri="{FF2B5EF4-FFF2-40B4-BE49-F238E27FC236}">
                <a16:creationId xmlns:a16="http://schemas.microsoft.com/office/drawing/2014/main" id="{7345F93B-2378-4481-AE9B-360AA340A406}"/>
              </a:ext>
            </a:extLst>
          </p:cNvPr>
          <p:cNvSpPr/>
          <p:nvPr/>
        </p:nvSpPr>
        <p:spPr>
          <a:xfrm>
            <a:off x="2621420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id="{CD44E4F9-876A-4C90-B486-D9A4DA1012D9}"/>
              </a:ext>
            </a:extLst>
          </p:cNvPr>
          <p:cNvSpPr/>
          <p:nvPr/>
        </p:nvSpPr>
        <p:spPr>
          <a:xfrm>
            <a:off x="2909452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7328E-A46E-4C93-A4A0-E2237F55A2BA}"/>
              </a:ext>
            </a:extLst>
          </p:cNvPr>
          <p:cNvSpPr txBox="1"/>
          <p:nvPr/>
        </p:nvSpPr>
        <p:spPr>
          <a:xfrm>
            <a:off x="3335201" y="3941082"/>
            <a:ext cx="8006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800" b="1" dirty="0">
                <a:solidFill>
                  <a:schemeClr val="bg1"/>
                </a:solidFill>
                <a:latin typeface="Montserrat Light" pitchFamily="2" charset="-94"/>
              </a:rPr>
              <a:t>RESULTS</a:t>
            </a:r>
          </a:p>
          <a:p>
            <a:pPr marL="0" lvl="1"/>
            <a:r>
              <a:rPr lang="en-US" sz="2800" b="1" dirty="0">
                <a:solidFill>
                  <a:schemeClr val="bg1"/>
                </a:solidFill>
                <a:latin typeface="Montserrat Light" pitchFamily="2" charset="-94"/>
              </a:rPr>
              <a:t>Going </a:t>
            </a:r>
            <a:r>
              <a:rPr lang="tr-TR" sz="2800" b="1" dirty="0">
                <a:solidFill>
                  <a:schemeClr val="bg1"/>
                </a:solidFill>
                <a:latin typeface="Montserrat Light" pitchFamily="2" charset="-94"/>
              </a:rPr>
              <a:t>F</a:t>
            </a:r>
            <a:r>
              <a:rPr lang="en-US" sz="2800" b="1" dirty="0" err="1">
                <a:solidFill>
                  <a:schemeClr val="bg1"/>
                </a:solidFill>
                <a:latin typeface="Montserrat Light" pitchFamily="2" charset="-94"/>
              </a:rPr>
              <a:t>orward</a:t>
            </a:r>
            <a:r>
              <a:rPr lang="en-US" sz="2800" b="1" dirty="0">
                <a:solidFill>
                  <a:schemeClr val="bg1"/>
                </a:solidFill>
                <a:latin typeface="Montserrat Light" pitchFamily="2" charset="-94"/>
              </a:rPr>
              <a:t> with Ethics </a:t>
            </a:r>
          </a:p>
        </p:txBody>
      </p:sp>
      <p:sp>
        <p:nvSpPr>
          <p:cNvPr id="47" name="object 8">
            <a:extLst>
              <a:ext uri="{FF2B5EF4-FFF2-40B4-BE49-F238E27FC236}">
                <a16:creationId xmlns:a16="http://schemas.microsoft.com/office/drawing/2014/main" id="{C0FE2E58-FB20-42F1-934E-6C09F27E2138}"/>
              </a:ext>
            </a:extLst>
          </p:cNvPr>
          <p:cNvSpPr/>
          <p:nvPr/>
        </p:nvSpPr>
        <p:spPr>
          <a:xfrm>
            <a:off x="2775339" y="3631567"/>
            <a:ext cx="355623" cy="773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3">
            <a:extLst>
              <a:ext uri="{FF2B5EF4-FFF2-40B4-BE49-F238E27FC236}">
                <a16:creationId xmlns:a16="http://schemas.microsoft.com/office/drawing/2014/main" id="{FB1477DE-336A-46EB-B16B-6AD8C174C257}"/>
              </a:ext>
            </a:extLst>
          </p:cNvPr>
          <p:cNvSpPr/>
          <p:nvPr/>
        </p:nvSpPr>
        <p:spPr>
          <a:xfrm rot="16200000">
            <a:off x="8585344" y="-98711"/>
            <a:ext cx="3507944" cy="3705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4C1633D-4A91-4299-B6DA-71C18FC0A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5577" y="0"/>
            <a:ext cx="10234863" cy="688922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1A3EBAC-971F-4D57-976B-BC162BD0E27C}"/>
              </a:ext>
            </a:extLst>
          </p:cNvPr>
          <p:cNvSpPr/>
          <p:nvPr/>
        </p:nvSpPr>
        <p:spPr>
          <a:xfrm>
            <a:off x="-327545" y="6292516"/>
            <a:ext cx="12733360" cy="565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5" name="Resim 17" descr="metin içeren bir resim&#10;&#10;Açıklama otomatik olarak oluşturuldu">
            <a:extLst>
              <a:ext uri="{FF2B5EF4-FFF2-40B4-BE49-F238E27FC236}">
                <a16:creationId xmlns:a16="http://schemas.microsoft.com/office/drawing/2014/main" id="{F2FCE735-19C6-4D6A-8012-CC47E46DA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66" y="6396939"/>
            <a:ext cx="753437" cy="450225"/>
          </a:xfrm>
          <a:prstGeom prst="rect">
            <a:avLst/>
          </a:prstGeom>
        </p:spPr>
      </p:pic>
      <p:pic>
        <p:nvPicPr>
          <p:cNvPr id="49" name="Resim 20" descr="metin içeren bir resim&#10;&#10;Açıklama otomatik olarak oluşturuldu">
            <a:extLst>
              <a:ext uri="{FF2B5EF4-FFF2-40B4-BE49-F238E27FC236}">
                <a16:creationId xmlns:a16="http://schemas.microsoft.com/office/drawing/2014/main" id="{03CA4C89-23F5-4DB9-A479-7428306FB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77" y="6313507"/>
            <a:ext cx="590266" cy="560105"/>
          </a:xfrm>
          <a:prstGeom prst="rect">
            <a:avLst/>
          </a:prstGeom>
        </p:spPr>
      </p:pic>
      <p:pic>
        <p:nvPicPr>
          <p:cNvPr id="50" name="Resim 21">
            <a:extLst>
              <a:ext uri="{FF2B5EF4-FFF2-40B4-BE49-F238E27FC236}">
                <a16:creationId xmlns:a16="http://schemas.microsoft.com/office/drawing/2014/main" id="{6D63E977-19E2-4588-8AC0-AEE38794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82" y="6293718"/>
            <a:ext cx="799351" cy="531436"/>
          </a:xfrm>
          <a:prstGeom prst="rect">
            <a:avLst/>
          </a:prstGeom>
        </p:spPr>
      </p:pic>
      <p:sp>
        <p:nvSpPr>
          <p:cNvPr id="51" name="object 6">
            <a:extLst>
              <a:ext uri="{FF2B5EF4-FFF2-40B4-BE49-F238E27FC236}">
                <a16:creationId xmlns:a16="http://schemas.microsoft.com/office/drawing/2014/main" id="{44B77D3F-5796-4F6D-985D-CAA445ADF199}"/>
              </a:ext>
            </a:extLst>
          </p:cNvPr>
          <p:cNvSpPr/>
          <p:nvPr/>
        </p:nvSpPr>
        <p:spPr>
          <a:xfrm>
            <a:off x="3995507" y="6413381"/>
            <a:ext cx="1103399" cy="37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91E97-FA88-41A9-9187-B17EC4D6A796}"/>
              </a:ext>
            </a:extLst>
          </p:cNvPr>
          <p:cNvSpPr/>
          <p:nvPr/>
        </p:nvSpPr>
        <p:spPr>
          <a:xfrm>
            <a:off x="-346509" y="6292516"/>
            <a:ext cx="12609094" cy="16250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36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ac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ac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ac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ac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ac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ac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ac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ac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ac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" decel="10000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2FD4E30-0A63-4154-A44F-78CB5ED59405}"/>
              </a:ext>
            </a:extLst>
          </p:cNvPr>
          <p:cNvCxnSpPr/>
          <p:nvPr/>
        </p:nvCxnSpPr>
        <p:spPr>
          <a:xfrm flipH="1">
            <a:off x="89398" y="6304548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C359C11-BD2C-4E7F-B06E-48D1A63C556E}"/>
              </a:ext>
            </a:extLst>
          </p:cNvPr>
          <p:cNvSpPr/>
          <p:nvPr/>
        </p:nvSpPr>
        <p:spPr>
          <a:xfrm>
            <a:off x="0" y="6357859"/>
            <a:ext cx="12192000" cy="506525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Başlık 4">
            <a:extLst>
              <a:ext uri="{FF2B5EF4-FFF2-40B4-BE49-F238E27FC236}">
                <a16:creationId xmlns:a16="http://schemas.microsoft.com/office/drawing/2014/main" id="{E73876EB-B9FD-48EB-A49F-2B0394CC6B6E}"/>
              </a:ext>
            </a:extLst>
          </p:cNvPr>
          <p:cNvSpPr txBox="1">
            <a:spLocks/>
          </p:cNvSpPr>
          <p:nvPr/>
        </p:nvSpPr>
        <p:spPr>
          <a:xfrm>
            <a:off x="2066388" y="6474187"/>
            <a:ext cx="588335" cy="170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tr-TR" sz="1200" dirty="0">
                <a:solidFill>
                  <a:schemeClr val="bg1"/>
                </a:solidFill>
                <a:latin typeface="+mn-lt"/>
              </a:rPr>
              <a:t>N:120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Başlık 4">
            <a:extLst>
              <a:ext uri="{FF2B5EF4-FFF2-40B4-BE49-F238E27FC236}">
                <a16:creationId xmlns:a16="http://schemas.microsoft.com/office/drawing/2014/main" id="{47D9F20E-B23D-4C68-A123-89990F12EC6F}"/>
              </a:ext>
            </a:extLst>
          </p:cNvPr>
          <p:cNvSpPr txBox="1">
            <a:spLocks/>
          </p:cNvSpPr>
          <p:nvPr/>
        </p:nvSpPr>
        <p:spPr>
          <a:xfrm>
            <a:off x="2673707" y="6485390"/>
            <a:ext cx="7166921" cy="240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tr-TR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1000" b="0" i="0">
                <a:solidFill>
                  <a:schemeClr val="bg1"/>
                </a:solidFill>
                <a:ea typeface="+mj-ea"/>
                <a:cs typeface="Arial"/>
              </a:defRPr>
            </a:lvl1pPr>
          </a:lstStyle>
          <a:p>
            <a:r>
              <a:rPr lang="en-US" dirty="0"/>
              <a:t>S7. Do you believe the efforts to make ethical values persist throughout society will be successful?</a:t>
            </a:r>
          </a:p>
          <a:p>
            <a:r>
              <a:rPr lang="en-US" dirty="0"/>
              <a:t>S8. To what extent would you be interested in contributing towards the projects to create a society with ethical values?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EC03AF-1142-40C1-B0CD-E2BC0AB02B74}"/>
              </a:ext>
            </a:extLst>
          </p:cNvPr>
          <p:cNvSpPr/>
          <p:nvPr/>
        </p:nvSpPr>
        <p:spPr>
          <a:xfrm rot="10800000">
            <a:off x="0" y="0"/>
            <a:ext cx="12191997" cy="885206"/>
          </a:xfrm>
          <a:prstGeom prst="rect">
            <a:avLst/>
          </a:prstGeom>
          <a:solidFill>
            <a:srgbClr val="0B54A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7A090-E929-47A8-8DC3-A114933F9EE2}"/>
              </a:ext>
            </a:extLst>
          </p:cNvPr>
          <p:cNvSpPr/>
          <p:nvPr/>
        </p:nvSpPr>
        <p:spPr>
          <a:xfrm rot="5400000">
            <a:off x="-2898246" y="2686759"/>
            <a:ext cx="7339265" cy="1580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" y="263808"/>
            <a:ext cx="1190774" cy="457446"/>
          </a:xfrm>
          <a:prstGeom prst="rect">
            <a:avLst/>
          </a:prstGeom>
        </p:spPr>
      </p:pic>
      <p:sp>
        <p:nvSpPr>
          <p:cNvPr id="24" name="Rectangle 114">
            <a:extLst>
              <a:ext uri="{FF2B5EF4-FFF2-40B4-BE49-F238E27FC236}">
                <a16:creationId xmlns:a16="http://schemas.microsoft.com/office/drawing/2014/main" id="{D027BFDC-EC8F-4DEF-9925-D50382A6946D}"/>
              </a:ext>
            </a:extLst>
          </p:cNvPr>
          <p:cNvSpPr/>
          <p:nvPr/>
        </p:nvSpPr>
        <p:spPr>
          <a:xfrm>
            <a:off x="9090686" y="10730437"/>
            <a:ext cx="23086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tr-TR" sz="2700" dirty="0">
                <a:solidFill>
                  <a:srgbClr val="FFFFFF">
                    <a:lumMod val="50000"/>
                  </a:srgb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	 </a:t>
            </a:r>
            <a:endParaRPr lang="en-US" sz="2700" dirty="0">
              <a:solidFill>
                <a:srgbClr val="FFFFFF">
                  <a:lumMod val="50000"/>
                </a:srgbClr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pic>
        <p:nvPicPr>
          <p:cNvPr id="2" name="Resim 1" descr="metin içeren bir resim&#10;&#10;Açıklama otomatik olarak oluşturuldu">
            <a:extLst>
              <a:ext uri="{FF2B5EF4-FFF2-40B4-BE49-F238E27FC236}">
                <a16:creationId xmlns:a16="http://schemas.microsoft.com/office/drawing/2014/main" id="{EF02CB5E-906B-FF60-37FA-592ACDED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1226400"/>
            <a:ext cx="1265285" cy="120063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FEDBC00-AC92-EB86-F594-1CB6FF0C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771"/>
            <a:ext cx="1416100" cy="941472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D0C563E-C6C7-E9CF-508C-352C7BD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5054486"/>
            <a:ext cx="1213418" cy="7250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77E6A-AEFF-404F-A5F8-BA5AC43006D5}"/>
              </a:ext>
            </a:extLst>
          </p:cNvPr>
          <p:cNvCxnSpPr/>
          <p:nvPr/>
        </p:nvCxnSpPr>
        <p:spPr>
          <a:xfrm flipH="1">
            <a:off x="89398" y="890337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A0555-99DD-4809-B3B8-EC202CDAED3C}"/>
              </a:ext>
            </a:extLst>
          </p:cNvPr>
          <p:cNvCxnSpPr/>
          <p:nvPr/>
        </p:nvCxnSpPr>
        <p:spPr>
          <a:xfrm flipH="1">
            <a:off x="89398" y="2767263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1CE9BF-7985-4F0E-B491-6255701C0FB7}"/>
              </a:ext>
            </a:extLst>
          </p:cNvPr>
          <p:cNvCxnSpPr/>
          <p:nvPr/>
        </p:nvCxnSpPr>
        <p:spPr>
          <a:xfrm flipH="1">
            <a:off x="89398" y="4535905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9ABAD-783A-4C8A-8AD9-9F67B49DF86A}"/>
              </a:ext>
            </a:extLst>
          </p:cNvPr>
          <p:cNvCxnSpPr/>
          <p:nvPr/>
        </p:nvCxnSpPr>
        <p:spPr>
          <a:xfrm flipH="1">
            <a:off x="89398" y="6304548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07CD068C-A250-4778-A285-113AF46AA42D}"/>
              </a:ext>
            </a:extLst>
          </p:cNvPr>
          <p:cNvSpPr txBox="1">
            <a:spLocks/>
          </p:cNvSpPr>
          <p:nvPr/>
        </p:nvSpPr>
        <p:spPr>
          <a:xfrm>
            <a:off x="1927497" y="79924"/>
            <a:ext cx="9862425" cy="552893"/>
          </a:xfrm>
          <a:prstGeom prst="rect">
            <a:avLst/>
          </a:prstGeom>
        </p:spPr>
        <p:txBody>
          <a:bodyPr vert="horz" lIns="76274" tIns="38137" rIns="76274" bIns="38137" rtlCol="0" anchor="b">
            <a:noAutofit/>
          </a:bodyPr>
          <a:lstStyle>
            <a:lvl1pPr algn="ctr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Montserrat Light" pitchFamily="2" charset="-94"/>
                <a:ea typeface="Open Sans ExtraBold" panose="020B0906030804020204" pitchFamily="34" charset="0"/>
                <a:cs typeface="Open Sans ExtraBold" panose="020B0906030804020204" pitchFamily="34" charset="0"/>
              </a:rPr>
              <a:t>Ethics in Business</a:t>
            </a: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442B0DA7-9617-40A7-9DA4-E58BB46D9FA8}"/>
              </a:ext>
            </a:extLst>
          </p:cNvPr>
          <p:cNvSpPr/>
          <p:nvPr/>
        </p:nvSpPr>
        <p:spPr>
          <a:xfrm rot="16200000">
            <a:off x="10485487" y="287563"/>
            <a:ext cx="1994078" cy="1418949"/>
          </a:xfrm>
          <a:prstGeom prst="rect">
            <a:avLst/>
          </a:prstGeom>
          <a:blipFill>
            <a:blip r:embed="rId6" cstate="print"/>
            <a:stretch>
              <a:fillRect t="1" b="-4844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51" name="Tablo 5">
            <a:extLst>
              <a:ext uri="{FF2B5EF4-FFF2-40B4-BE49-F238E27FC236}">
                <a16:creationId xmlns:a16="http://schemas.microsoft.com/office/drawing/2014/main" id="{2A5933A4-67DD-4DE9-96C8-8090395DA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920551"/>
              </p:ext>
            </p:extLst>
          </p:nvPr>
        </p:nvGraphicFramePr>
        <p:xfrm>
          <a:off x="2023056" y="1296559"/>
          <a:ext cx="9766866" cy="76032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416221">
                  <a:extLst>
                    <a:ext uri="{9D8B030D-6E8A-4147-A177-3AD203B41FA5}">
                      <a16:colId xmlns:a16="http://schemas.microsoft.com/office/drawing/2014/main" val="2689362051"/>
                    </a:ext>
                  </a:extLst>
                </a:gridCol>
                <a:gridCol w="2198868">
                  <a:extLst>
                    <a:ext uri="{9D8B030D-6E8A-4147-A177-3AD203B41FA5}">
                      <a16:colId xmlns:a16="http://schemas.microsoft.com/office/drawing/2014/main" val="3063648453"/>
                    </a:ext>
                  </a:extLst>
                </a:gridCol>
                <a:gridCol w="2250434">
                  <a:extLst>
                    <a:ext uri="{9D8B030D-6E8A-4147-A177-3AD203B41FA5}">
                      <a16:colId xmlns:a16="http://schemas.microsoft.com/office/drawing/2014/main" val="180042622"/>
                    </a:ext>
                  </a:extLst>
                </a:gridCol>
                <a:gridCol w="901343">
                  <a:extLst>
                    <a:ext uri="{9D8B030D-6E8A-4147-A177-3AD203B41FA5}">
                      <a16:colId xmlns:a16="http://schemas.microsoft.com/office/drawing/2014/main" val="1311773345"/>
                    </a:ext>
                  </a:extLst>
                </a:gridCol>
              </a:tblGrid>
              <a:tr h="28816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200" b="1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 absolutely do not believe + I do not believe</a:t>
                      </a: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 absolutely believe </a:t>
                      </a:r>
                      <a:endParaRPr lang="tr-TR" sz="1200" b="1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+ I believe</a:t>
                      </a:r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Average / 5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829921"/>
                  </a:ext>
                </a:extLst>
              </a:tr>
              <a:tr h="277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Believing the efforts to make ethical values persist throughout society will be successful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</a:t>
                      </a:r>
                      <a:r>
                        <a:rPr lang="tr-TR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</a:t>
                      </a:r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%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tr-TR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62</a:t>
                      </a:r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%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tr-TR" sz="1200" b="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2,3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001746"/>
                  </a:ext>
                </a:extLst>
              </a:tr>
            </a:tbl>
          </a:graphicData>
        </a:graphic>
      </p:graphicFrame>
      <p:graphicFrame>
        <p:nvGraphicFramePr>
          <p:cNvPr id="52" name="Tablo 5">
            <a:extLst>
              <a:ext uri="{FF2B5EF4-FFF2-40B4-BE49-F238E27FC236}">
                <a16:creationId xmlns:a16="http://schemas.microsoft.com/office/drawing/2014/main" id="{6547EB3C-C25B-44C8-ADE3-0B04F9388A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500337"/>
              </p:ext>
            </p:extLst>
          </p:nvPr>
        </p:nvGraphicFramePr>
        <p:xfrm>
          <a:off x="2023056" y="2402066"/>
          <a:ext cx="9766866" cy="76032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416221">
                  <a:extLst>
                    <a:ext uri="{9D8B030D-6E8A-4147-A177-3AD203B41FA5}">
                      <a16:colId xmlns:a16="http://schemas.microsoft.com/office/drawing/2014/main" val="2689362051"/>
                    </a:ext>
                  </a:extLst>
                </a:gridCol>
                <a:gridCol w="2198868">
                  <a:extLst>
                    <a:ext uri="{9D8B030D-6E8A-4147-A177-3AD203B41FA5}">
                      <a16:colId xmlns:a16="http://schemas.microsoft.com/office/drawing/2014/main" val="3063648453"/>
                    </a:ext>
                  </a:extLst>
                </a:gridCol>
                <a:gridCol w="2250434">
                  <a:extLst>
                    <a:ext uri="{9D8B030D-6E8A-4147-A177-3AD203B41FA5}">
                      <a16:colId xmlns:a16="http://schemas.microsoft.com/office/drawing/2014/main" val="180042622"/>
                    </a:ext>
                  </a:extLst>
                </a:gridCol>
                <a:gridCol w="901343">
                  <a:extLst>
                    <a:ext uri="{9D8B030D-6E8A-4147-A177-3AD203B41FA5}">
                      <a16:colId xmlns:a16="http://schemas.microsoft.com/office/drawing/2014/main" val="1311773345"/>
                    </a:ext>
                  </a:extLst>
                </a:gridCol>
              </a:tblGrid>
              <a:tr h="28816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200" b="1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 would not be interested at all </a:t>
                      </a:r>
                      <a:endParaRPr lang="tr-TR" sz="1200" b="1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+ I would not be interested</a:t>
                      </a: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 would definitely be interested </a:t>
                      </a:r>
                      <a:r>
                        <a:rPr lang="tr-TR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         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+ I would be interested</a:t>
                      </a: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Average / 5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829921"/>
                  </a:ext>
                </a:extLst>
              </a:tr>
              <a:tr h="277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Willingness in taking part in the projects to create a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society with ethical values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tr-TR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</a:t>
                      </a:r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%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tr-TR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84</a:t>
                      </a:r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%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tr-TR" sz="1200" b="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4,2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001746"/>
                  </a:ext>
                </a:extLst>
              </a:tr>
            </a:tbl>
          </a:graphicData>
        </a:graphic>
      </p:graphicFrame>
      <p:graphicFrame>
        <p:nvGraphicFramePr>
          <p:cNvPr id="3" name="Tablo 5">
            <a:extLst>
              <a:ext uri="{FF2B5EF4-FFF2-40B4-BE49-F238E27FC236}">
                <a16:creationId xmlns:a16="http://schemas.microsoft.com/office/drawing/2014/main" id="{55524D86-9FE4-D0A3-F06F-A2DB0B60A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409539"/>
              </p:ext>
            </p:extLst>
          </p:nvPr>
        </p:nvGraphicFramePr>
        <p:xfrm>
          <a:off x="2023056" y="3507573"/>
          <a:ext cx="9766866" cy="565789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416221">
                  <a:extLst>
                    <a:ext uri="{9D8B030D-6E8A-4147-A177-3AD203B41FA5}">
                      <a16:colId xmlns:a16="http://schemas.microsoft.com/office/drawing/2014/main" val="2689362051"/>
                    </a:ext>
                  </a:extLst>
                </a:gridCol>
                <a:gridCol w="2198868">
                  <a:extLst>
                    <a:ext uri="{9D8B030D-6E8A-4147-A177-3AD203B41FA5}">
                      <a16:colId xmlns:a16="http://schemas.microsoft.com/office/drawing/2014/main" val="3063648453"/>
                    </a:ext>
                  </a:extLst>
                </a:gridCol>
                <a:gridCol w="2250434">
                  <a:extLst>
                    <a:ext uri="{9D8B030D-6E8A-4147-A177-3AD203B41FA5}">
                      <a16:colId xmlns:a16="http://schemas.microsoft.com/office/drawing/2014/main" val="180042622"/>
                    </a:ext>
                  </a:extLst>
                </a:gridCol>
                <a:gridCol w="901343">
                  <a:extLst>
                    <a:ext uri="{9D8B030D-6E8A-4147-A177-3AD203B41FA5}">
                      <a16:colId xmlns:a16="http://schemas.microsoft.com/office/drawing/2014/main" val="1311773345"/>
                    </a:ext>
                  </a:extLst>
                </a:gridCol>
              </a:tblGrid>
              <a:tr h="28816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200" b="1" i="0" u="none" strike="noStrike" kern="120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It will not at all + it will not</a:t>
                      </a: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It definatelty  will + it will</a:t>
                      </a: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noProof="0">
                          <a:solidFill>
                            <a:schemeClr val="bg1"/>
                          </a:solidFill>
                          <a:effectLst/>
                        </a:rPr>
                        <a:t>Average / 5</a:t>
                      </a:r>
                      <a:endParaRPr lang="en-US" sz="1200" b="1" i="0" u="none" strike="noStrike" kern="1200" noProof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829921"/>
                  </a:ext>
                </a:extLst>
              </a:tr>
              <a:tr h="2776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Believing ethical governance in the world will increase gender equality</a:t>
                      </a: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7%</a:t>
                      </a:r>
                      <a:endParaRPr lang="en-US" sz="1200" b="0" i="0" u="none" strike="noStrike" kern="120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noProof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82%</a:t>
                      </a:r>
                      <a:endParaRPr lang="en-US" sz="1200" b="0" i="0" u="none" strike="noStrike" kern="1200" noProof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noProof="0" dirty="0">
                          <a:solidFill>
                            <a:schemeClr val="bg1"/>
                          </a:solidFill>
                          <a:effectLst/>
                        </a:rPr>
                        <a:t>4,2</a:t>
                      </a:r>
                      <a:endParaRPr lang="en-US" sz="1200" b="0" i="0" u="none" strike="noStrike" kern="1200" noProof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001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5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5" grpId="0"/>
      <p:bldP spid="31" grpId="0" animBg="1"/>
      <p:bldP spid="33" grpId="0"/>
      <p:bldP spid="34" grpId="0" animBg="1"/>
      <p:bldP spid="3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A37FC68-65DE-4840-9763-ADF1C41A74D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0F0CA1AF-FB6E-403D-95B0-BEC9129FC086}"/>
              </a:ext>
            </a:extLst>
          </p:cNvPr>
          <p:cNvSpPr/>
          <p:nvPr/>
        </p:nvSpPr>
        <p:spPr>
          <a:xfrm>
            <a:off x="1471937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80925E4C-0FD1-4228-A9D0-8869C463D523}"/>
              </a:ext>
            </a:extLst>
          </p:cNvPr>
          <p:cNvSpPr/>
          <p:nvPr/>
        </p:nvSpPr>
        <p:spPr>
          <a:xfrm>
            <a:off x="1770618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5D43E3E-2DC9-45A1-8386-DF28A0F74DAA}"/>
              </a:ext>
            </a:extLst>
          </p:cNvPr>
          <p:cNvSpPr/>
          <p:nvPr/>
        </p:nvSpPr>
        <p:spPr>
          <a:xfrm>
            <a:off x="2058650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195CCCD-42B9-42A3-8BAF-D361E6EC6EA8}"/>
              </a:ext>
            </a:extLst>
          </p:cNvPr>
          <p:cNvSpPr/>
          <p:nvPr/>
        </p:nvSpPr>
        <p:spPr>
          <a:xfrm>
            <a:off x="1603352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F4A290C5-D527-4451-B4A3-824D6FEB57EA}"/>
              </a:ext>
            </a:extLst>
          </p:cNvPr>
          <p:cNvSpPr/>
          <p:nvPr/>
        </p:nvSpPr>
        <p:spPr>
          <a:xfrm>
            <a:off x="1942094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8DD5E84F-0F56-47F7-8CB7-1F55506AC48C}"/>
              </a:ext>
            </a:extLst>
          </p:cNvPr>
          <p:cNvSpPr/>
          <p:nvPr/>
        </p:nvSpPr>
        <p:spPr>
          <a:xfrm>
            <a:off x="2240775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3BF2A22C-5021-405C-B976-3F20CFAC1924}"/>
              </a:ext>
            </a:extLst>
          </p:cNvPr>
          <p:cNvSpPr/>
          <p:nvPr/>
        </p:nvSpPr>
        <p:spPr>
          <a:xfrm>
            <a:off x="2528807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D503F9C-AEF1-4E5E-A011-5865117FFC69}"/>
              </a:ext>
            </a:extLst>
          </p:cNvPr>
          <p:cNvSpPr/>
          <p:nvPr/>
        </p:nvSpPr>
        <p:spPr>
          <a:xfrm>
            <a:off x="2827488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BF5F4251-9921-4F01-B1E2-BB9A4DB4CD4F}"/>
              </a:ext>
            </a:extLst>
          </p:cNvPr>
          <p:cNvSpPr/>
          <p:nvPr/>
        </p:nvSpPr>
        <p:spPr>
          <a:xfrm>
            <a:off x="3157079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BA88A8CE-AB16-47D1-AB36-7794FC1D53F6}"/>
              </a:ext>
            </a:extLst>
          </p:cNvPr>
          <p:cNvSpPr/>
          <p:nvPr/>
        </p:nvSpPr>
        <p:spPr>
          <a:xfrm>
            <a:off x="3455760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83AAC7F4-043E-40AB-A60E-AAD2C77C117E}"/>
              </a:ext>
            </a:extLst>
          </p:cNvPr>
          <p:cNvSpPr/>
          <p:nvPr/>
        </p:nvSpPr>
        <p:spPr>
          <a:xfrm>
            <a:off x="3743792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99E17B2E-C073-4C62-AEAD-FBE3EE4F96B9}"/>
              </a:ext>
            </a:extLst>
          </p:cNvPr>
          <p:cNvSpPr/>
          <p:nvPr/>
        </p:nvSpPr>
        <p:spPr>
          <a:xfrm>
            <a:off x="4042473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56E6E082-7BF4-4FE1-B8DD-676959B84D1E}"/>
              </a:ext>
            </a:extLst>
          </p:cNvPr>
          <p:cNvSpPr/>
          <p:nvPr/>
        </p:nvSpPr>
        <p:spPr>
          <a:xfrm>
            <a:off x="4381215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971014C-7A0E-4001-981B-C7AE6E10370D}"/>
              </a:ext>
            </a:extLst>
          </p:cNvPr>
          <p:cNvSpPr/>
          <p:nvPr/>
        </p:nvSpPr>
        <p:spPr>
          <a:xfrm>
            <a:off x="1230843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AA76EB57-4533-403A-9633-F5EE87752113}"/>
              </a:ext>
            </a:extLst>
          </p:cNvPr>
          <p:cNvSpPr/>
          <p:nvPr/>
        </p:nvSpPr>
        <p:spPr>
          <a:xfrm>
            <a:off x="1518875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135A41D2-FE01-4153-9F24-D0509B4E3904}"/>
              </a:ext>
            </a:extLst>
          </p:cNvPr>
          <p:cNvSpPr/>
          <p:nvPr/>
        </p:nvSpPr>
        <p:spPr>
          <a:xfrm>
            <a:off x="1817556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9FFAA48A-B05C-48BA-A85D-0368815B79FC}"/>
              </a:ext>
            </a:extLst>
          </p:cNvPr>
          <p:cNvSpPr/>
          <p:nvPr/>
        </p:nvSpPr>
        <p:spPr>
          <a:xfrm>
            <a:off x="2012282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41767C4B-24CA-48F0-9C79-FF5930E8BA2D}"/>
              </a:ext>
            </a:extLst>
          </p:cNvPr>
          <p:cNvSpPr/>
          <p:nvPr/>
        </p:nvSpPr>
        <p:spPr>
          <a:xfrm>
            <a:off x="1556984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41F554C8-3D38-49F0-956C-DF9422DFCE2A}"/>
              </a:ext>
            </a:extLst>
          </p:cNvPr>
          <p:cNvSpPr/>
          <p:nvPr/>
        </p:nvSpPr>
        <p:spPr>
          <a:xfrm>
            <a:off x="1845016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E55152A5-EF56-4A90-A3E2-086D55991455}"/>
              </a:ext>
            </a:extLst>
          </p:cNvPr>
          <p:cNvSpPr/>
          <p:nvPr/>
        </p:nvSpPr>
        <p:spPr>
          <a:xfrm>
            <a:off x="2143697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B08E7C29-29AB-44DA-B1CF-78A12F170D41}"/>
              </a:ext>
            </a:extLst>
          </p:cNvPr>
          <p:cNvSpPr/>
          <p:nvPr/>
        </p:nvSpPr>
        <p:spPr>
          <a:xfrm>
            <a:off x="2482439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8C81792E-43E2-43F4-856A-6A5E863DDF31}"/>
              </a:ext>
            </a:extLst>
          </p:cNvPr>
          <p:cNvSpPr/>
          <p:nvPr/>
        </p:nvSpPr>
        <p:spPr>
          <a:xfrm>
            <a:off x="2781120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75B4FF86-FB32-4B28-9825-63FC61EEE0A1}"/>
              </a:ext>
            </a:extLst>
          </p:cNvPr>
          <p:cNvSpPr/>
          <p:nvPr/>
        </p:nvSpPr>
        <p:spPr>
          <a:xfrm>
            <a:off x="3069152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D376E5A0-AAE8-4144-8361-5F8B918919E4}"/>
              </a:ext>
            </a:extLst>
          </p:cNvPr>
          <p:cNvSpPr/>
          <p:nvPr/>
        </p:nvSpPr>
        <p:spPr>
          <a:xfrm>
            <a:off x="3367833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DB5A0572-F18A-4F09-9A5C-C84483E3F49A}"/>
              </a:ext>
            </a:extLst>
          </p:cNvPr>
          <p:cNvSpPr/>
          <p:nvPr/>
        </p:nvSpPr>
        <p:spPr>
          <a:xfrm>
            <a:off x="3697424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8">
            <a:extLst>
              <a:ext uri="{FF2B5EF4-FFF2-40B4-BE49-F238E27FC236}">
                <a16:creationId xmlns:a16="http://schemas.microsoft.com/office/drawing/2014/main" id="{3F54E75C-62EC-4A7D-9353-09AB83A5F5A4}"/>
              </a:ext>
            </a:extLst>
          </p:cNvPr>
          <p:cNvSpPr/>
          <p:nvPr/>
        </p:nvSpPr>
        <p:spPr>
          <a:xfrm>
            <a:off x="3996105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8">
            <a:extLst>
              <a:ext uri="{FF2B5EF4-FFF2-40B4-BE49-F238E27FC236}">
                <a16:creationId xmlns:a16="http://schemas.microsoft.com/office/drawing/2014/main" id="{F76D3970-97C9-42C4-B5A7-77C278EC3738}"/>
              </a:ext>
            </a:extLst>
          </p:cNvPr>
          <p:cNvSpPr/>
          <p:nvPr/>
        </p:nvSpPr>
        <p:spPr>
          <a:xfrm>
            <a:off x="4284137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8">
            <a:extLst>
              <a:ext uri="{FF2B5EF4-FFF2-40B4-BE49-F238E27FC236}">
                <a16:creationId xmlns:a16="http://schemas.microsoft.com/office/drawing/2014/main" id="{0573B92C-6E8D-4786-A307-E26B3CDAEE17}"/>
              </a:ext>
            </a:extLst>
          </p:cNvPr>
          <p:cNvSpPr/>
          <p:nvPr/>
        </p:nvSpPr>
        <p:spPr>
          <a:xfrm>
            <a:off x="1983997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8">
            <a:extLst>
              <a:ext uri="{FF2B5EF4-FFF2-40B4-BE49-F238E27FC236}">
                <a16:creationId xmlns:a16="http://schemas.microsoft.com/office/drawing/2014/main" id="{19B8B210-AC38-4A7F-B5CD-E87FC04CB94E}"/>
              </a:ext>
            </a:extLst>
          </p:cNvPr>
          <p:cNvSpPr/>
          <p:nvPr/>
        </p:nvSpPr>
        <p:spPr>
          <a:xfrm>
            <a:off x="2322739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8">
            <a:extLst>
              <a:ext uri="{FF2B5EF4-FFF2-40B4-BE49-F238E27FC236}">
                <a16:creationId xmlns:a16="http://schemas.microsoft.com/office/drawing/2014/main" id="{7345F93B-2378-4481-AE9B-360AA340A406}"/>
              </a:ext>
            </a:extLst>
          </p:cNvPr>
          <p:cNvSpPr/>
          <p:nvPr/>
        </p:nvSpPr>
        <p:spPr>
          <a:xfrm>
            <a:off x="2621420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id="{CD44E4F9-876A-4C90-B486-D9A4DA1012D9}"/>
              </a:ext>
            </a:extLst>
          </p:cNvPr>
          <p:cNvSpPr/>
          <p:nvPr/>
        </p:nvSpPr>
        <p:spPr>
          <a:xfrm>
            <a:off x="2909452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7328E-A46E-4C93-A4A0-E2237F55A2BA}"/>
              </a:ext>
            </a:extLst>
          </p:cNvPr>
          <p:cNvSpPr txBox="1"/>
          <p:nvPr/>
        </p:nvSpPr>
        <p:spPr>
          <a:xfrm>
            <a:off x="3335201" y="3941082"/>
            <a:ext cx="8006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800" b="1" dirty="0">
                <a:solidFill>
                  <a:schemeClr val="bg1"/>
                </a:solidFill>
                <a:latin typeface="Montserrat Light" pitchFamily="2" charset="-94"/>
              </a:rPr>
              <a:t>EXECUTIVE</a:t>
            </a:r>
            <a:endParaRPr lang="tr-TR" sz="2800" b="1" dirty="0">
              <a:solidFill>
                <a:schemeClr val="bg1"/>
              </a:solidFill>
              <a:latin typeface="Montserrat Light" pitchFamily="2" charset="-94"/>
            </a:endParaRPr>
          </a:p>
          <a:p>
            <a:pPr marL="0" lvl="1"/>
            <a:r>
              <a:rPr lang="en-US" sz="2800" b="1" dirty="0">
                <a:solidFill>
                  <a:schemeClr val="bg1"/>
                </a:solidFill>
                <a:latin typeface="Montserrat Light" pitchFamily="2" charset="-94"/>
              </a:rPr>
              <a:t>SUMMARY</a:t>
            </a:r>
          </a:p>
        </p:txBody>
      </p:sp>
      <p:sp>
        <p:nvSpPr>
          <p:cNvPr id="47" name="object 8">
            <a:extLst>
              <a:ext uri="{FF2B5EF4-FFF2-40B4-BE49-F238E27FC236}">
                <a16:creationId xmlns:a16="http://schemas.microsoft.com/office/drawing/2014/main" id="{C0FE2E58-FB20-42F1-934E-6C09F27E2138}"/>
              </a:ext>
            </a:extLst>
          </p:cNvPr>
          <p:cNvSpPr/>
          <p:nvPr/>
        </p:nvSpPr>
        <p:spPr>
          <a:xfrm>
            <a:off x="2775339" y="3631567"/>
            <a:ext cx="355623" cy="773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3">
            <a:extLst>
              <a:ext uri="{FF2B5EF4-FFF2-40B4-BE49-F238E27FC236}">
                <a16:creationId xmlns:a16="http://schemas.microsoft.com/office/drawing/2014/main" id="{FB1477DE-336A-46EB-B16B-6AD8C174C257}"/>
              </a:ext>
            </a:extLst>
          </p:cNvPr>
          <p:cNvSpPr/>
          <p:nvPr/>
        </p:nvSpPr>
        <p:spPr>
          <a:xfrm rot="16200000">
            <a:off x="8585344" y="-98711"/>
            <a:ext cx="3507944" cy="3705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4C1633D-4A91-4299-B6DA-71C18FC0A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345" y="0"/>
            <a:ext cx="10234863" cy="688922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1A3EBAC-971F-4D57-976B-BC162BD0E27C}"/>
              </a:ext>
            </a:extLst>
          </p:cNvPr>
          <p:cNvSpPr/>
          <p:nvPr/>
        </p:nvSpPr>
        <p:spPr>
          <a:xfrm>
            <a:off x="-327545" y="6292516"/>
            <a:ext cx="12733360" cy="565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5" name="Resim 17" descr="metin içeren bir resim&#10;&#10;Açıklama otomatik olarak oluşturuldu">
            <a:extLst>
              <a:ext uri="{FF2B5EF4-FFF2-40B4-BE49-F238E27FC236}">
                <a16:creationId xmlns:a16="http://schemas.microsoft.com/office/drawing/2014/main" id="{F2FCE735-19C6-4D6A-8012-CC47E46DA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66" y="6396939"/>
            <a:ext cx="753437" cy="450225"/>
          </a:xfrm>
          <a:prstGeom prst="rect">
            <a:avLst/>
          </a:prstGeom>
        </p:spPr>
      </p:pic>
      <p:pic>
        <p:nvPicPr>
          <p:cNvPr id="49" name="Resim 20" descr="metin içeren bir resim&#10;&#10;Açıklama otomatik olarak oluşturuldu">
            <a:extLst>
              <a:ext uri="{FF2B5EF4-FFF2-40B4-BE49-F238E27FC236}">
                <a16:creationId xmlns:a16="http://schemas.microsoft.com/office/drawing/2014/main" id="{03CA4C89-23F5-4DB9-A479-7428306FB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77" y="6313507"/>
            <a:ext cx="590266" cy="560105"/>
          </a:xfrm>
          <a:prstGeom prst="rect">
            <a:avLst/>
          </a:prstGeom>
        </p:spPr>
      </p:pic>
      <p:pic>
        <p:nvPicPr>
          <p:cNvPr id="50" name="Resim 21">
            <a:extLst>
              <a:ext uri="{FF2B5EF4-FFF2-40B4-BE49-F238E27FC236}">
                <a16:creationId xmlns:a16="http://schemas.microsoft.com/office/drawing/2014/main" id="{6D63E977-19E2-4588-8AC0-AEE38794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82" y="6293718"/>
            <a:ext cx="799351" cy="531436"/>
          </a:xfrm>
          <a:prstGeom prst="rect">
            <a:avLst/>
          </a:prstGeom>
        </p:spPr>
      </p:pic>
      <p:sp>
        <p:nvSpPr>
          <p:cNvPr id="51" name="object 6">
            <a:extLst>
              <a:ext uri="{FF2B5EF4-FFF2-40B4-BE49-F238E27FC236}">
                <a16:creationId xmlns:a16="http://schemas.microsoft.com/office/drawing/2014/main" id="{44B77D3F-5796-4F6D-985D-CAA445ADF199}"/>
              </a:ext>
            </a:extLst>
          </p:cNvPr>
          <p:cNvSpPr/>
          <p:nvPr/>
        </p:nvSpPr>
        <p:spPr>
          <a:xfrm>
            <a:off x="3995507" y="6413381"/>
            <a:ext cx="1103399" cy="37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91E97-FA88-41A9-9187-B17EC4D6A796}"/>
              </a:ext>
            </a:extLst>
          </p:cNvPr>
          <p:cNvSpPr/>
          <p:nvPr/>
        </p:nvSpPr>
        <p:spPr>
          <a:xfrm>
            <a:off x="-346509" y="6292516"/>
            <a:ext cx="12609094" cy="16250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42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ac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ac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ac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ac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ac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ac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ac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ac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ac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" decel="10000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7EC03AF-1142-40C1-B0CD-E2BC0AB02B74}"/>
              </a:ext>
            </a:extLst>
          </p:cNvPr>
          <p:cNvSpPr/>
          <p:nvPr/>
        </p:nvSpPr>
        <p:spPr>
          <a:xfrm rot="10800000">
            <a:off x="0" y="0"/>
            <a:ext cx="12191997" cy="885206"/>
          </a:xfrm>
          <a:prstGeom prst="rect">
            <a:avLst/>
          </a:prstGeom>
          <a:solidFill>
            <a:srgbClr val="0B54A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7A090-E929-47A8-8DC3-A114933F9EE2}"/>
              </a:ext>
            </a:extLst>
          </p:cNvPr>
          <p:cNvSpPr/>
          <p:nvPr/>
        </p:nvSpPr>
        <p:spPr>
          <a:xfrm rot="5400000">
            <a:off x="-2898246" y="2686759"/>
            <a:ext cx="7339265" cy="1580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" y="263808"/>
            <a:ext cx="1190774" cy="457446"/>
          </a:xfrm>
          <a:prstGeom prst="rect">
            <a:avLst/>
          </a:prstGeom>
        </p:spPr>
      </p:pic>
      <p:pic>
        <p:nvPicPr>
          <p:cNvPr id="2" name="Resim 1" descr="metin içeren bir resim&#10;&#10;Açıklama otomatik olarak oluşturuldu">
            <a:extLst>
              <a:ext uri="{FF2B5EF4-FFF2-40B4-BE49-F238E27FC236}">
                <a16:creationId xmlns:a16="http://schemas.microsoft.com/office/drawing/2014/main" id="{EF02CB5E-906B-FF60-37FA-592ACDED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1226400"/>
            <a:ext cx="1265285" cy="120063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FEDBC00-AC92-EB86-F594-1CB6FF0C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771"/>
            <a:ext cx="1416100" cy="941472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D0C563E-C6C7-E9CF-508C-352C7BD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5054486"/>
            <a:ext cx="1213418" cy="7250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77E6A-AEFF-404F-A5F8-BA5AC43006D5}"/>
              </a:ext>
            </a:extLst>
          </p:cNvPr>
          <p:cNvCxnSpPr/>
          <p:nvPr/>
        </p:nvCxnSpPr>
        <p:spPr>
          <a:xfrm flipH="1">
            <a:off x="89398" y="890337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A0555-99DD-4809-B3B8-EC202CDAED3C}"/>
              </a:ext>
            </a:extLst>
          </p:cNvPr>
          <p:cNvCxnSpPr/>
          <p:nvPr/>
        </p:nvCxnSpPr>
        <p:spPr>
          <a:xfrm flipH="1">
            <a:off x="89398" y="2767263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1CE9BF-7985-4F0E-B491-6255701C0FB7}"/>
              </a:ext>
            </a:extLst>
          </p:cNvPr>
          <p:cNvCxnSpPr/>
          <p:nvPr/>
        </p:nvCxnSpPr>
        <p:spPr>
          <a:xfrm flipH="1">
            <a:off x="89398" y="4535905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9ABAD-783A-4C8A-8AD9-9F67B49DF86A}"/>
              </a:ext>
            </a:extLst>
          </p:cNvPr>
          <p:cNvCxnSpPr/>
          <p:nvPr/>
        </p:nvCxnSpPr>
        <p:spPr>
          <a:xfrm flipH="1">
            <a:off x="89398" y="6304548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07CD068C-A250-4778-A285-113AF46AA42D}"/>
              </a:ext>
            </a:extLst>
          </p:cNvPr>
          <p:cNvSpPr txBox="1">
            <a:spLocks/>
          </p:cNvSpPr>
          <p:nvPr/>
        </p:nvSpPr>
        <p:spPr>
          <a:xfrm>
            <a:off x="1927497" y="79924"/>
            <a:ext cx="9862425" cy="552893"/>
          </a:xfrm>
          <a:prstGeom prst="rect">
            <a:avLst/>
          </a:prstGeom>
        </p:spPr>
        <p:txBody>
          <a:bodyPr vert="horz" lIns="76274" tIns="38137" rIns="76274" bIns="38137" rtlCol="0" anchor="b">
            <a:noAutofit/>
          </a:bodyPr>
          <a:lstStyle>
            <a:lvl1pPr algn="ctr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Montserrat Light" pitchFamily="2" charset="-94"/>
                <a:ea typeface="Open Sans ExtraBold" panose="020B0906030804020204" pitchFamily="34" charset="0"/>
                <a:cs typeface="Open Sans ExtraBold" panose="020B0906030804020204" pitchFamily="34" charset="0"/>
              </a:rPr>
              <a:t>Executive Summary</a:t>
            </a: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442B0DA7-9617-40A7-9DA4-E58BB46D9FA8}"/>
              </a:ext>
            </a:extLst>
          </p:cNvPr>
          <p:cNvSpPr/>
          <p:nvPr/>
        </p:nvSpPr>
        <p:spPr>
          <a:xfrm rot="16200000">
            <a:off x="10485487" y="287563"/>
            <a:ext cx="1994078" cy="1418949"/>
          </a:xfrm>
          <a:prstGeom prst="rect">
            <a:avLst/>
          </a:prstGeom>
          <a:blipFill>
            <a:blip r:embed="rId6" cstate="print"/>
            <a:stretch>
              <a:fillRect t="1" b="-4844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9EF640-A5C0-430F-BB65-8F5485CBD15A}"/>
              </a:ext>
            </a:extLst>
          </p:cNvPr>
          <p:cNvCxnSpPr>
            <a:cxnSpLocks/>
          </p:cNvCxnSpPr>
          <p:nvPr/>
        </p:nvCxnSpPr>
        <p:spPr>
          <a:xfrm>
            <a:off x="2032642" y="4782122"/>
            <a:ext cx="0" cy="473369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775620A-A1B6-49E6-9D5D-6844084578B0}"/>
              </a:ext>
            </a:extLst>
          </p:cNvPr>
          <p:cNvCxnSpPr>
            <a:cxnSpLocks/>
          </p:cNvCxnSpPr>
          <p:nvPr/>
        </p:nvCxnSpPr>
        <p:spPr>
          <a:xfrm>
            <a:off x="11826431" y="4782122"/>
            <a:ext cx="0" cy="473369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2C28F5-5397-42FC-8F35-D3411F8D6127}"/>
              </a:ext>
            </a:extLst>
          </p:cNvPr>
          <p:cNvGrpSpPr/>
          <p:nvPr/>
        </p:nvGrpSpPr>
        <p:grpSpPr>
          <a:xfrm>
            <a:off x="1781672" y="1168383"/>
            <a:ext cx="10267965" cy="2237874"/>
            <a:chOff x="950494" y="2358189"/>
            <a:chExt cx="10267965" cy="223787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2F1BD0B-FB01-4883-95FE-AAEF9E71E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03" b="12670"/>
            <a:stretch/>
          </p:blipFill>
          <p:spPr>
            <a:xfrm>
              <a:off x="955342" y="2491346"/>
              <a:ext cx="10263117" cy="2094302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6C06A8-BBDB-4553-885B-464028198F9F}"/>
                </a:ext>
              </a:extLst>
            </p:cNvPr>
            <p:cNvSpPr/>
            <p:nvPr/>
          </p:nvSpPr>
          <p:spPr>
            <a:xfrm>
              <a:off x="950494" y="2358189"/>
              <a:ext cx="2418347" cy="2237874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98DDCA1-9BBD-4B04-8DEC-8FF172B98FD5}"/>
                </a:ext>
              </a:extLst>
            </p:cNvPr>
            <p:cNvSpPr/>
            <p:nvPr/>
          </p:nvSpPr>
          <p:spPr>
            <a:xfrm rot="10800000">
              <a:off x="8494295" y="2358189"/>
              <a:ext cx="2724164" cy="2237874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38" name="19 Metin kutusu">
            <a:extLst>
              <a:ext uri="{FF2B5EF4-FFF2-40B4-BE49-F238E27FC236}">
                <a16:creationId xmlns:a16="http://schemas.microsoft.com/office/drawing/2014/main" id="{D3EC38CC-275B-4B9C-966D-BAB8EC2B7B80}"/>
              </a:ext>
            </a:extLst>
          </p:cNvPr>
          <p:cNvSpPr txBox="1"/>
          <p:nvPr/>
        </p:nvSpPr>
        <p:spPr>
          <a:xfrm>
            <a:off x="2036474" y="3442226"/>
            <a:ext cx="97626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Women businesswomen attach a lot of importance to ethics, they avoid adopting unethical types of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behaviour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 and are willing to work towards creating better society through projects on ethical governance.</a:t>
            </a:r>
            <a:endParaRPr lang="tr-TR" sz="20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 algn="just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 algn="just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The main ethical issue  businesswomen encounter are unfair competition and discrimination they are faced with, followed by corruption and bribery.</a:t>
            </a:r>
            <a:endParaRPr lang="tr-TR" sz="20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 algn="just"/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 algn="just"/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Organisations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businesswomen work in, lack ethical structures and can benefit from more guidance on ethical governance, starting with sales and finance functions.</a:t>
            </a:r>
          </a:p>
        </p:txBody>
      </p:sp>
      <p:sp>
        <p:nvSpPr>
          <p:cNvPr id="39" name="Rectangle 114">
            <a:extLst>
              <a:ext uri="{FF2B5EF4-FFF2-40B4-BE49-F238E27FC236}">
                <a16:creationId xmlns:a16="http://schemas.microsoft.com/office/drawing/2014/main" id="{B3605BC3-B04B-4695-940D-0879972C4549}"/>
              </a:ext>
            </a:extLst>
          </p:cNvPr>
          <p:cNvSpPr/>
          <p:nvPr/>
        </p:nvSpPr>
        <p:spPr>
          <a:xfrm>
            <a:off x="9099922" y="5712449"/>
            <a:ext cx="23086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tr-TR" sz="2700" dirty="0">
                <a:solidFill>
                  <a:srgbClr val="FFFFFF">
                    <a:lumMod val="50000"/>
                  </a:srgb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	 </a:t>
            </a:r>
            <a:endParaRPr lang="en-US" sz="2700" dirty="0">
              <a:solidFill>
                <a:srgbClr val="FFFFFF">
                  <a:lumMod val="50000"/>
                </a:srgbClr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1FB4D76-22E9-48F6-A990-965C54755D24}"/>
              </a:ext>
            </a:extLst>
          </p:cNvPr>
          <p:cNvCxnSpPr>
            <a:cxnSpLocks/>
          </p:cNvCxnSpPr>
          <p:nvPr/>
        </p:nvCxnSpPr>
        <p:spPr>
          <a:xfrm>
            <a:off x="2019011" y="5512592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DDDF690-2D9D-4E4D-BCF1-CF00E11B929A}"/>
              </a:ext>
            </a:extLst>
          </p:cNvPr>
          <p:cNvSpPr/>
          <p:nvPr/>
        </p:nvSpPr>
        <p:spPr>
          <a:xfrm rot="10800000">
            <a:off x="2032642" y="5725461"/>
            <a:ext cx="9766516" cy="613036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0155" h="1132763">
                <a:moveTo>
                  <a:pt x="0" y="1105468"/>
                </a:moveTo>
                <a:lnTo>
                  <a:pt x="0" y="0"/>
                </a:lnTo>
                <a:lnTo>
                  <a:pt x="12160155" y="0"/>
                </a:lnTo>
                <a:lnTo>
                  <a:pt x="12146508" y="1132763"/>
                </a:ln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04C6BD0-5C8C-4EC6-954B-B50CAECE7C56}"/>
              </a:ext>
            </a:extLst>
          </p:cNvPr>
          <p:cNvSpPr/>
          <p:nvPr/>
        </p:nvSpPr>
        <p:spPr>
          <a:xfrm>
            <a:off x="2032642" y="3409507"/>
            <a:ext cx="9766516" cy="720417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0155" h="1132763">
                <a:moveTo>
                  <a:pt x="0" y="1105468"/>
                </a:moveTo>
                <a:lnTo>
                  <a:pt x="0" y="0"/>
                </a:lnTo>
                <a:lnTo>
                  <a:pt x="12160155" y="0"/>
                </a:lnTo>
                <a:lnTo>
                  <a:pt x="12146508" y="1132763"/>
                </a:ln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4444DEF-A63C-46CC-A410-DE941B85B195}"/>
              </a:ext>
            </a:extLst>
          </p:cNvPr>
          <p:cNvCxnSpPr>
            <a:cxnSpLocks/>
          </p:cNvCxnSpPr>
          <p:nvPr/>
        </p:nvCxnSpPr>
        <p:spPr>
          <a:xfrm>
            <a:off x="2019011" y="4526607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ADA6A22-8B6A-40E3-85C8-5D5796520839}"/>
              </a:ext>
            </a:extLst>
          </p:cNvPr>
          <p:cNvCxnSpPr>
            <a:cxnSpLocks/>
          </p:cNvCxnSpPr>
          <p:nvPr/>
        </p:nvCxnSpPr>
        <p:spPr>
          <a:xfrm>
            <a:off x="2019011" y="1301540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1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4" grpId="0" animBg="1"/>
      <p:bldP spid="34" grpId="1" animBg="1"/>
      <p:bldP spid="38" grpId="0" uiExpand="1" build="p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33137" y="4506095"/>
            <a:ext cx="4299893" cy="23731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5C3238-5807-4AB4-AE51-F84E8E332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34863" cy="688922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684056" y="3152633"/>
            <a:ext cx="3507944" cy="3705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704794" y="4950299"/>
            <a:ext cx="2604485" cy="19077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4FDEB7-A812-4BA0-8899-BDAFAFE93485}"/>
              </a:ext>
            </a:extLst>
          </p:cNvPr>
          <p:cNvSpPr txBox="1"/>
          <p:nvPr/>
        </p:nvSpPr>
        <p:spPr>
          <a:xfrm>
            <a:off x="7398162" y="516290"/>
            <a:ext cx="49923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tr-TR" sz="4800" dirty="0">
                <a:solidFill>
                  <a:srgbClr val="0B54A0"/>
                </a:solidFill>
                <a:latin typeface="Montserrat Light" pitchFamily="2" charset="-94"/>
              </a:rPr>
              <a:t>Thank you…</a:t>
            </a:r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056AC903-B0A6-4BB0-ACDD-4B1C95417BA2}"/>
              </a:ext>
            </a:extLst>
          </p:cNvPr>
          <p:cNvSpPr/>
          <p:nvPr/>
        </p:nvSpPr>
        <p:spPr>
          <a:xfrm>
            <a:off x="7042539" y="326893"/>
            <a:ext cx="355623" cy="7736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41BD1A-1017-4CAA-8DD8-71968AD7EB25}"/>
              </a:ext>
            </a:extLst>
          </p:cNvPr>
          <p:cNvGrpSpPr/>
          <p:nvPr/>
        </p:nvGrpSpPr>
        <p:grpSpPr>
          <a:xfrm>
            <a:off x="-3305685" y="6105715"/>
            <a:ext cx="18670677" cy="850784"/>
            <a:chOff x="-346509" y="6292516"/>
            <a:chExt cx="12752324" cy="58109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2A9F5B-6C69-4AEB-B46B-A099114F07D0}"/>
                </a:ext>
              </a:extLst>
            </p:cNvPr>
            <p:cNvSpPr/>
            <p:nvPr/>
          </p:nvSpPr>
          <p:spPr>
            <a:xfrm>
              <a:off x="-327545" y="6292516"/>
              <a:ext cx="12733360" cy="565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6" name="Resim 17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4ED76388-9648-4A24-BB07-022444E9C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4266" y="6396939"/>
              <a:ext cx="753437" cy="450225"/>
            </a:xfrm>
            <a:prstGeom prst="rect">
              <a:avLst/>
            </a:prstGeom>
          </p:spPr>
        </p:pic>
        <p:pic>
          <p:nvPicPr>
            <p:cNvPr id="27" name="Resim 20" descr="metin içeren bir resim&#10;&#10;Açıklama otomatik olarak oluşturuldu">
              <a:extLst>
                <a:ext uri="{FF2B5EF4-FFF2-40B4-BE49-F238E27FC236}">
                  <a16:creationId xmlns:a16="http://schemas.microsoft.com/office/drawing/2014/main" id="{99E67AA9-1A7C-4440-A8BA-20103AA5B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877" y="6313507"/>
              <a:ext cx="590266" cy="560105"/>
            </a:xfrm>
            <a:prstGeom prst="rect">
              <a:avLst/>
            </a:prstGeom>
          </p:spPr>
        </p:pic>
        <p:pic>
          <p:nvPicPr>
            <p:cNvPr id="28" name="Resim 21">
              <a:extLst>
                <a:ext uri="{FF2B5EF4-FFF2-40B4-BE49-F238E27FC236}">
                  <a16:creationId xmlns:a16="http://schemas.microsoft.com/office/drawing/2014/main" id="{965BD5F5-FB69-4698-B82A-13B875E2C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7082" y="6293718"/>
              <a:ext cx="799351" cy="531436"/>
            </a:xfrm>
            <a:prstGeom prst="rect">
              <a:avLst/>
            </a:prstGeom>
          </p:spPr>
        </p:pic>
        <p:sp>
          <p:nvSpPr>
            <p:cNvPr id="29" name="object 6">
              <a:extLst>
                <a:ext uri="{FF2B5EF4-FFF2-40B4-BE49-F238E27FC236}">
                  <a16:creationId xmlns:a16="http://schemas.microsoft.com/office/drawing/2014/main" id="{7D130862-D752-4B74-AD24-63886BC0BAEE}"/>
                </a:ext>
              </a:extLst>
            </p:cNvPr>
            <p:cNvSpPr/>
            <p:nvPr/>
          </p:nvSpPr>
          <p:spPr>
            <a:xfrm>
              <a:off x="3995507" y="6413381"/>
              <a:ext cx="1103399" cy="37569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398D2CA-B342-4C53-A03B-130DA43B1351}"/>
                </a:ext>
              </a:extLst>
            </p:cNvPr>
            <p:cNvSpPr/>
            <p:nvPr/>
          </p:nvSpPr>
          <p:spPr>
            <a:xfrm>
              <a:off x="-346509" y="6292516"/>
              <a:ext cx="12609094" cy="162509"/>
            </a:xfrm>
            <a:prstGeom prst="rect">
              <a:avLst/>
            </a:prstGeom>
            <a:gradFill>
              <a:gsLst>
                <a:gs pos="0">
                  <a:schemeClr val="tx1">
                    <a:alpha val="4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4822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28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50"/>
                            </p:stCondLst>
                            <p:childTnLst>
                              <p:par>
                                <p:cTn id="34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 animBg="1"/>
      <p:bldP spid="3" grpId="1" animBg="1"/>
      <p:bldP spid="9" grpId="0" animBg="1"/>
      <p:bldP spid="9" grpId="1" animBg="1"/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A37FC68-65DE-4840-9763-ADF1C41A74D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0F0CA1AF-FB6E-403D-95B0-BEC9129FC086}"/>
              </a:ext>
            </a:extLst>
          </p:cNvPr>
          <p:cNvSpPr/>
          <p:nvPr/>
        </p:nvSpPr>
        <p:spPr>
          <a:xfrm>
            <a:off x="1471937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80925E4C-0FD1-4228-A9D0-8869C463D523}"/>
              </a:ext>
            </a:extLst>
          </p:cNvPr>
          <p:cNvSpPr/>
          <p:nvPr/>
        </p:nvSpPr>
        <p:spPr>
          <a:xfrm>
            <a:off x="1770618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5D43E3E-2DC9-45A1-8386-DF28A0F74DAA}"/>
              </a:ext>
            </a:extLst>
          </p:cNvPr>
          <p:cNvSpPr/>
          <p:nvPr/>
        </p:nvSpPr>
        <p:spPr>
          <a:xfrm>
            <a:off x="2058650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195CCCD-42B9-42A3-8BAF-D361E6EC6EA8}"/>
              </a:ext>
            </a:extLst>
          </p:cNvPr>
          <p:cNvSpPr/>
          <p:nvPr/>
        </p:nvSpPr>
        <p:spPr>
          <a:xfrm>
            <a:off x="1603352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F4A290C5-D527-4451-B4A3-824D6FEB57EA}"/>
              </a:ext>
            </a:extLst>
          </p:cNvPr>
          <p:cNvSpPr/>
          <p:nvPr/>
        </p:nvSpPr>
        <p:spPr>
          <a:xfrm>
            <a:off x="1942094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8DD5E84F-0F56-47F7-8CB7-1F55506AC48C}"/>
              </a:ext>
            </a:extLst>
          </p:cNvPr>
          <p:cNvSpPr/>
          <p:nvPr/>
        </p:nvSpPr>
        <p:spPr>
          <a:xfrm>
            <a:off x="2240775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3BF2A22C-5021-405C-B976-3F20CFAC1924}"/>
              </a:ext>
            </a:extLst>
          </p:cNvPr>
          <p:cNvSpPr/>
          <p:nvPr/>
        </p:nvSpPr>
        <p:spPr>
          <a:xfrm>
            <a:off x="2528807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D503F9C-AEF1-4E5E-A011-5865117FFC69}"/>
              </a:ext>
            </a:extLst>
          </p:cNvPr>
          <p:cNvSpPr/>
          <p:nvPr/>
        </p:nvSpPr>
        <p:spPr>
          <a:xfrm>
            <a:off x="2827488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BF5F4251-9921-4F01-B1E2-BB9A4DB4CD4F}"/>
              </a:ext>
            </a:extLst>
          </p:cNvPr>
          <p:cNvSpPr/>
          <p:nvPr/>
        </p:nvSpPr>
        <p:spPr>
          <a:xfrm>
            <a:off x="3157079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BA88A8CE-AB16-47D1-AB36-7794FC1D53F6}"/>
              </a:ext>
            </a:extLst>
          </p:cNvPr>
          <p:cNvSpPr/>
          <p:nvPr/>
        </p:nvSpPr>
        <p:spPr>
          <a:xfrm>
            <a:off x="3455760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83AAC7F4-043E-40AB-A60E-AAD2C77C117E}"/>
              </a:ext>
            </a:extLst>
          </p:cNvPr>
          <p:cNvSpPr/>
          <p:nvPr/>
        </p:nvSpPr>
        <p:spPr>
          <a:xfrm>
            <a:off x="3743792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99E17B2E-C073-4C62-AEAD-FBE3EE4F96B9}"/>
              </a:ext>
            </a:extLst>
          </p:cNvPr>
          <p:cNvSpPr/>
          <p:nvPr/>
        </p:nvSpPr>
        <p:spPr>
          <a:xfrm>
            <a:off x="4042473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56E6E082-7BF4-4FE1-B8DD-676959B84D1E}"/>
              </a:ext>
            </a:extLst>
          </p:cNvPr>
          <p:cNvSpPr/>
          <p:nvPr/>
        </p:nvSpPr>
        <p:spPr>
          <a:xfrm>
            <a:off x="4381215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971014C-7A0E-4001-981B-C7AE6E10370D}"/>
              </a:ext>
            </a:extLst>
          </p:cNvPr>
          <p:cNvSpPr/>
          <p:nvPr/>
        </p:nvSpPr>
        <p:spPr>
          <a:xfrm>
            <a:off x="1230843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AA76EB57-4533-403A-9633-F5EE87752113}"/>
              </a:ext>
            </a:extLst>
          </p:cNvPr>
          <p:cNvSpPr/>
          <p:nvPr/>
        </p:nvSpPr>
        <p:spPr>
          <a:xfrm>
            <a:off x="1518875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135A41D2-FE01-4153-9F24-D0509B4E3904}"/>
              </a:ext>
            </a:extLst>
          </p:cNvPr>
          <p:cNvSpPr/>
          <p:nvPr/>
        </p:nvSpPr>
        <p:spPr>
          <a:xfrm>
            <a:off x="1817556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9FFAA48A-B05C-48BA-A85D-0368815B79FC}"/>
              </a:ext>
            </a:extLst>
          </p:cNvPr>
          <p:cNvSpPr/>
          <p:nvPr/>
        </p:nvSpPr>
        <p:spPr>
          <a:xfrm>
            <a:off x="2012282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41767C4B-24CA-48F0-9C79-FF5930E8BA2D}"/>
              </a:ext>
            </a:extLst>
          </p:cNvPr>
          <p:cNvSpPr/>
          <p:nvPr/>
        </p:nvSpPr>
        <p:spPr>
          <a:xfrm>
            <a:off x="1556984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41F554C8-3D38-49F0-956C-DF9422DFCE2A}"/>
              </a:ext>
            </a:extLst>
          </p:cNvPr>
          <p:cNvSpPr/>
          <p:nvPr/>
        </p:nvSpPr>
        <p:spPr>
          <a:xfrm>
            <a:off x="1845016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E55152A5-EF56-4A90-A3E2-086D55991455}"/>
              </a:ext>
            </a:extLst>
          </p:cNvPr>
          <p:cNvSpPr/>
          <p:nvPr/>
        </p:nvSpPr>
        <p:spPr>
          <a:xfrm>
            <a:off x="2143697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B08E7C29-29AB-44DA-B1CF-78A12F170D41}"/>
              </a:ext>
            </a:extLst>
          </p:cNvPr>
          <p:cNvSpPr/>
          <p:nvPr/>
        </p:nvSpPr>
        <p:spPr>
          <a:xfrm>
            <a:off x="2482439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8C81792E-43E2-43F4-856A-6A5E863DDF31}"/>
              </a:ext>
            </a:extLst>
          </p:cNvPr>
          <p:cNvSpPr/>
          <p:nvPr/>
        </p:nvSpPr>
        <p:spPr>
          <a:xfrm>
            <a:off x="2781120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75B4FF86-FB32-4B28-9825-63FC61EEE0A1}"/>
              </a:ext>
            </a:extLst>
          </p:cNvPr>
          <p:cNvSpPr/>
          <p:nvPr/>
        </p:nvSpPr>
        <p:spPr>
          <a:xfrm>
            <a:off x="3069152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D376E5A0-AAE8-4144-8361-5F8B918919E4}"/>
              </a:ext>
            </a:extLst>
          </p:cNvPr>
          <p:cNvSpPr/>
          <p:nvPr/>
        </p:nvSpPr>
        <p:spPr>
          <a:xfrm>
            <a:off x="3367833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DB5A0572-F18A-4F09-9A5C-C84483E3F49A}"/>
              </a:ext>
            </a:extLst>
          </p:cNvPr>
          <p:cNvSpPr/>
          <p:nvPr/>
        </p:nvSpPr>
        <p:spPr>
          <a:xfrm>
            <a:off x="3697424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8">
            <a:extLst>
              <a:ext uri="{FF2B5EF4-FFF2-40B4-BE49-F238E27FC236}">
                <a16:creationId xmlns:a16="http://schemas.microsoft.com/office/drawing/2014/main" id="{3F54E75C-62EC-4A7D-9353-09AB83A5F5A4}"/>
              </a:ext>
            </a:extLst>
          </p:cNvPr>
          <p:cNvSpPr/>
          <p:nvPr/>
        </p:nvSpPr>
        <p:spPr>
          <a:xfrm>
            <a:off x="3996105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8">
            <a:extLst>
              <a:ext uri="{FF2B5EF4-FFF2-40B4-BE49-F238E27FC236}">
                <a16:creationId xmlns:a16="http://schemas.microsoft.com/office/drawing/2014/main" id="{F76D3970-97C9-42C4-B5A7-77C278EC3738}"/>
              </a:ext>
            </a:extLst>
          </p:cNvPr>
          <p:cNvSpPr/>
          <p:nvPr/>
        </p:nvSpPr>
        <p:spPr>
          <a:xfrm>
            <a:off x="4284137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8">
            <a:extLst>
              <a:ext uri="{FF2B5EF4-FFF2-40B4-BE49-F238E27FC236}">
                <a16:creationId xmlns:a16="http://schemas.microsoft.com/office/drawing/2014/main" id="{0573B92C-6E8D-4786-A307-E26B3CDAEE17}"/>
              </a:ext>
            </a:extLst>
          </p:cNvPr>
          <p:cNvSpPr/>
          <p:nvPr/>
        </p:nvSpPr>
        <p:spPr>
          <a:xfrm>
            <a:off x="1983997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8">
            <a:extLst>
              <a:ext uri="{FF2B5EF4-FFF2-40B4-BE49-F238E27FC236}">
                <a16:creationId xmlns:a16="http://schemas.microsoft.com/office/drawing/2014/main" id="{19B8B210-AC38-4A7F-B5CD-E87FC04CB94E}"/>
              </a:ext>
            </a:extLst>
          </p:cNvPr>
          <p:cNvSpPr/>
          <p:nvPr/>
        </p:nvSpPr>
        <p:spPr>
          <a:xfrm>
            <a:off x="2322739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8">
            <a:extLst>
              <a:ext uri="{FF2B5EF4-FFF2-40B4-BE49-F238E27FC236}">
                <a16:creationId xmlns:a16="http://schemas.microsoft.com/office/drawing/2014/main" id="{7345F93B-2378-4481-AE9B-360AA340A406}"/>
              </a:ext>
            </a:extLst>
          </p:cNvPr>
          <p:cNvSpPr/>
          <p:nvPr/>
        </p:nvSpPr>
        <p:spPr>
          <a:xfrm>
            <a:off x="2621420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id="{CD44E4F9-876A-4C90-B486-D9A4DA1012D9}"/>
              </a:ext>
            </a:extLst>
          </p:cNvPr>
          <p:cNvSpPr/>
          <p:nvPr/>
        </p:nvSpPr>
        <p:spPr>
          <a:xfrm>
            <a:off x="2909452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7328E-A46E-4C93-A4A0-E2237F55A2BA}"/>
              </a:ext>
            </a:extLst>
          </p:cNvPr>
          <p:cNvSpPr txBox="1"/>
          <p:nvPr/>
        </p:nvSpPr>
        <p:spPr>
          <a:xfrm>
            <a:off x="3335201" y="3941082"/>
            <a:ext cx="80065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800" b="1" dirty="0">
                <a:solidFill>
                  <a:schemeClr val="bg1"/>
                </a:solidFill>
                <a:latin typeface="Montserrat Light" pitchFamily="2" charset="-94"/>
              </a:rPr>
              <a:t>Purpose &amp; Methodology of the Research </a:t>
            </a:r>
          </a:p>
        </p:txBody>
      </p:sp>
      <p:sp>
        <p:nvSpPr>
          <p:cNvPr id="47" name="object 8">
            <a:extLst>
              <a:ext uri="{FF2B5EF4-FFF2-40B4-BE49-F238E27FC236}">
                <a16:creationId xmlns:a16="http://schemas.microsoft.com/office/drawing/2014/main" id="{C0FE2E58-FB20-42F1-934E-6C09F27E2138}"/>
              </a:ext>
            </a:extLst>
          </p:cNvPr>
          <p:cNvSpPr/>
          <p:nvPr/>
        </p:nvSpPr>
        <p:spPr>
          <a:xfrm>
            <a:off x="2775339" y="3631567"/>
            <a:ext cx="355623" cy="773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3">
            <a:extLst>
              <a:ext uri="{FF2B5EF4-FFF2-40B4-BE49-F238E27FC236}">
                <a16:creationId xmlns:a16="http://schemas.microsoft.com/office/drawing/2014/main" id="{FB1477DE-336A-46EB-B16B-6AD8C174C257}"/>
              </a:ext>
            </a:extLst>
          </p:cNvPr>
          <p:cNvSpPr/>
          <p:nvPr/>
        </p:nvSpPr>
        <p:spPr>
          <a:xfrm rot="16200000">
            <a:off x="8585344" y="-98711"/>
            <a:ext cx="3507944" cy="3705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4C1633D-4A91-4299-B6DA-71C18FC0A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842" y="0"/>
            <a:ext cx="10234863" cy="688922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1A3EBAC-971F-4D57-976B-BC162BD0E27C}"/>
              </a:ext>
            </a:extLst>
          </p:cNvPr>
          <p:cNvSpPr/>
          <p:nvPr/>
        </p:nvSpPr>
        <p:spPr>
          <a:xfrm>
            <a:off x="-327545" y="6292516"/>
            <a:ext cx="12733360" cy="565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5" name="Resim 17" descr="metin içeren bir resim&#10;&#10;Açıklama otomatik olarak oluşturuldu">
            <a:extLst>
              <a:ext uri="{FF2B5EF4-FFF2-40B4-BE49-F238E27FC236}">
                <a16:creationId xmlns:a16="http://schemas.microsoft.com/office/drawing/2014/main" id="{F2FCE735-19C6-4D6A-8012-CC47E46DA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66" y="6396939"/>
            <a:ext cx="753437" cy="450225"/>
          </a:xfrm>
          <a:prstGeom prst="rect">
            <a:avLst/>
          </a:prstGeom>
        </p:spPr>
      </p:pic>
      <p:pic>
        <p:nvPicPr>
          <p:cNvPr id="49" name="Resim 20" descr="metin içeren bir resim&#10;&#10;Açıklama otomatik olarak oluşturuldu">
            <a:extLst>
              <a:ext uri="{FF2B5EF4-FFF2-40B4-BE49-F238E27FC236}">
                <a16:creationId xmlns:a16="http://schemas.microsoft.com/office/drawing/2014/main" id="{03CA4C89-23F5-4DB9-A479-7428306FB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77" y="6313507"/>
            <a:ext cx="590266" cy="560105"/>
          </a:xfrm>
          <a:prstGeom prst="rect">
            <a:avLst/>
          </a:prstGeom>
        </p:spPr>
      </p:pic>
      <p:pic>
        <p:nvPicPr>
          <p:cNvPr id="50" name="Resim 21">
            <a:extLst>
              <a:ext uri="{FF2B5EF4-FFF2-40B4-BE49-F238E27FC236}">
                <a16:creationId xmlns:a16="http://schemas.microsoft.com/office/drawing/2014/main" id="{6D63E977-19E2-4588-8AC0-AEE38794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82" y="6293718"/>
            <a:ext cx="799351" cy="531436"/>
          </a:xfrm>
          <a:prstGeom prst="rect">
            <a:avLst/>
          </a:prstGeom>
        </p:spPr>
      </p:pic>
      <p:sp>
        <p:nvSpPr>
          <p:cNvPr id="51" name="object 6">
            <a:extLst>
              <a:ext uri="{FF2B5EF4-FFF2-40B4-BE49-F238E27FC236}">
                <a16:creationId xmlns:a16="http://schemas.microsoft.com/office/drawing/2014/main" id="{44B77D3F-5796-4F6D-985D-CAA445ADF199}"/>
              </a:ext>
            </a:extLst>
          </p:cNvPr>
          <p:cNvSpPr/>
          <p:nvPr/>
        </p:nvSpPr>
        <p:spPr>
          <a:xfrm>
            <a:off x="3995507" y="6413381"/>
            <a:ext cx="1103399" cy="37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91E97-FA88-41A9-9187-B17EC4D6A796}"/>
              </a:ext>
            </a:extLst>
          </p:cNvPr>
          <p:cNvSpPr/>
          <p:nvPr/>
        </p:nvSpPr>
        <p:spPr>
          <a:xfrm>
            <a:off x="-346509" y="6292516"/>
            <a:ext cx="12609094" cy="16250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61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ac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ac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ac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ac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ac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ac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ac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ac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ac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" decel="10000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664780-CC51-494F-80BE-1CB447877296}"/>
              </a:ext>
            </a:extLst>
          </p:cNvPr>
          <p:cNvCxnSpPr>
            <a:cxnSpLocks/>
          </p:cNvCxnSpPr>
          <p:nvPr/>
        </p:nvCxnSpPr>
        <p:spPr>
          <a:xfrm>
            <a:off x="2023406" y="4523504"/>
            <a:ext cx="0" cy="787808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9A2AE9E-D2BF-43D6-A636-F9782333E10E}"/>
              </a:ext>
            </a:extLst>
          </p:cNvPr>
          <p:cNvCxnSpPr>
            <a:cxnSpLocks/>
          </p:cNvCxnSpPr>
          <p:nvPr/>
        </p:nvCxnSpPr>
        <p:spPr>
          <a:xfrm>
            <a:off x="11817195" y="4523504"/>
            <a:ext cx="0" cy="787808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B47B8E-1DD8-42D3-AFBA-801A1D5859CB}"/>
              </a:ext>
            </a:extLst>
          </p:cNvPr>
          <p:cNvGrpSpPr/>
          <p:nvPr/>
        </p:nvGrpSpPr>
        <p:grpSpPr>
          <a:xfrm>
            <a:off x="1772436" y="1168383"/>
            <a:ext cx="10267965" cy="2237874"/>
            <a:chOff x="950494" y="2358189"/>
            <a:chExt cx="10267965" cy="223787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CF047CB-C540-44C2-B369-00243AAC2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03" b="12670"/>
            <a:stretch/>
          </p:blipFill>
          <p:spPr>
            <a:xfrm>
              <a:off x="955342" y="2491346"/>
              <a:ext cx="10263117" cy="2094302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B6EA9A6-60EF-4CA1-B62D-A3471FCC3134}"/>
                </a:ext>
              </a:extLst>
            </p:cNvPr>
            <p:cNvSpPr/>
            <p:nvPr/>
          </p:nvSpPr>
          <p:spPr>
            <a:xfrm>
              <a:off x="950494" y="2358189"/>
              <a:ext cx="2418347" cy="2237874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BD391FE-B91E-44DF-9652-2993314E3218}"/>
                </a:ext>
              </a:extLst>
            </p:cNvPr>
            <p:cNvSpPr/>
            <p:nvPr/>
          </p:nvSpPr>
          <p:spPr>
            <a:xfrm rot="10800000">
              <a:off x="8494295" y="2358189"/>
              <a:ext cx="2724164" cy="2237874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7EC03AF-1142-40C1-B0CD-E2BC0AB02B74}"/>
              </a:ext>
            </a:extLst>
          </p:cNvPr>
          <p:cNvSpPr/>
          <p:nvPr/>
        </p:nvSpPr>
        <p:spPr>
          <a:xfrm rot="10800000">
            <a:off x="0" y="0"/>
            <a:ext cx="12191997" cy="885206"/>
          </a:xfrm>
          <a:prstGeom prst="rect">
            <a:avLst/>
          </a:prstGeom>
          <a:solidFill>
            <a:srgbClr val="0B54A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7A090-E929-47A8-8DC3-A114933F9EE2}"/>
              </a:ext>
            </a:extLst>
          </p:cNvPr>
          <p:cNvSpPr/>
          <p:nvPr/>
        </p:nvSpPr>
        <p:spPr>
          <a:xfrm rot="5400000">
            <a:off x="-2898246" y="2686759"/>
            <a:ext cx="7339265" cy="1580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" y="263808"/>
            <a:ext cx="1190774" cy="457446"/>
          </a:xfrm>
          <a:prstGeom prst="rect">
            <a:avLst/>
          </a:prstGeom>
        </p:spPr>
      </p:pic>
      <p:sp>
        <p:nvSpPr>
          <p:cNvPr id="20" name="19 Metin kutusu"/>
          <p:cNvSpPr txBox="1"/>
          <p:nvPr/>
        </p:nvSpPr>
        <p:spPr>
          <a:xfrm>
            <a:off x="2023406" y="3822590"/>
            <a:ext cx="9684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This research is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aimed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to understand 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the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perception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of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ethics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among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businesswomen. </a:t>
            </a:r>
          </a:p>
          <a:p>
            <a:pPr algn="just"/>
            <a:endParaRPr lang="tr-TR" sz="20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 algn="just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The survey was conducted 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online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(CA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WI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) with a sample of 1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20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businesswomen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from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12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different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countries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between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July-September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2022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in the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cooperation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</a:t>
            </a:r>
            <a:r>
              <a:rPr lang="tr-TR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with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EDMER, KAGİDER, WBAF, and XSIGHTS.  </a:t>
            </a:r>
          </a:p>
          <a:p>
            <a:pPr algn="just"/>
            <a:endParaRPr lang="tr-TR" sz="20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pPr algn="just"/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he data were analyzed with Statistical Package for the Social Sciences (SPSS) 22.0 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                     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after quality controls</a:t>
            </a:r>
          </a:p>
        </p:txBody>
      </p:sp>
      <p:sp>
        <p:nvSpPr>
          <p:cNvPr id="24" name="Rectangle 114">
            <a:extLst>
              <a:ext uri="{FF2B5EF4-FFF2-40B4-BE49-F238E27FC236}">
                <a16:creationId xmlns:a16="http://schemas.microsoft.com/office/drawing/2014/main" id="{D027BFDC-EC8F-4DEF-9925-D50382A6946D}"/>
              </a:ext>
            </a:extLst>
          </p:cNvPr>
          <p:cNvSpPr/>
          <p:nvPr/>
        </p:nvSpPr>
        <p:spPr>
          <a:xfrm>
            <a:off x="9090686" y="5712449"/>
            <a:ext cx="23086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tr-TR" sz="2700" dirty="0">
                <a:solidFill>
                  <a:srgbClr val="FFFFFF">
                    <a:lumMod val="50000"/>
                  </a:srgb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	 </a:t>
            </a:r>
            <a:endParaRPr lang="en-US" sz="2700" dirty="0">
              <a:solidFill>
                <a:srgbClr val="FFFFFF">
                  <a:lumMod val="50000"/>
                </a:srgbClr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pic>
        <p:nvPicPr>
          <p:cNvPr id="2" name="Resim 1" descr="metin içeren bir resim&#10;&#10;Açıklama otomatik olarak oluşturuldu">
            <a:extLst>
              <a:ext uri="{FF2B5EF4-FFF2-40B4-BE49-F238E27FC236}">
                <a16:creationId xmlns:a16="http://schemas.microsoft.com/office/drawing/2014/main" id="{EF02CB5E-906B-FF60-37FA-592ACDED9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1226400"/>
            <a:ext cx="1265285" cy="120063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FEDBC00-AC92-EB86-F594-1CB6FF0C17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771"/>
            <a:ext cx="1416100" cy="941472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D0C563E-C6C7-E9CF-508C-352C7BD9B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5054486"/>
            <a:ext cx="1213418" cy="7250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77E6A-AEFF-404F-A5F8-BA5AC43006D5}"/>
              </a:ext>
            </a:extLst>
          </p:cNvPr>
          <p:cNvCxnSpPr/>
          <p:nvPr/>
        </p:nvCxnSpPr>
        <p:spPr>
          <a:xfrm flipH="1">
            <a:off x="89398" y="890337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A0555-99DD-4809-B3B8-EC202CDAED3C}"/>
              </a:ext>
            </a:extLst>
          </p:cNvPr>
          <p:cNvCxnSpPr/>
          <p:nvPr/>
        </p:nvCxnSpPr>
        <p:spPr>
          <a:xfrm flipH="1">
            <a:off x="89398" y="2767263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1CE9BF-7985-4F0E-B491-6255701C0FB7}"/>
              </a:ext>
            </a:extLst>
          </p:cNvPr>
          <p:cNvCxnSpPr/>
          <p:nvPr/>
        </p:nvCxnSpPr>
        <p:spPr>
          <a:xfrm flipH="1">
            <a:off x="89398" y="4535905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9ABAD-783A-4C8A-8AD9-9F67B49DF86A}"/>
              </a:ext>
            </a:extLst>
          </p:cNvPr>
          <p:cNvCxnSpPr/>
          <p:nvPr/>
        </p:nvCxnSpPr>
        <p:spPr>
          <a:xfrm flipH="1">
            <a:off x="89398" y="6304548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FFCD72-3426-4476-AFEB-7A2EC1CEBCAC}"/>
              </a:ext>
            </a:extLst>
          </p:cNvPr>
          <p:cNvCxnSpPr>
            <a:cxnSpLocks/>
          </p:cNvCxnSpPr>
          <p:nvPr/>
        </p:nvCxnSpPr>
        <p:spPr>
          <a:xfrm>
            <a:off x="2009775" y="5512592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07CD068C-A250-4778-A285-113AF46AA42D}"/>
              </a:ext>
            </a:extLst>
          </p:cNvPr>
          <p:cNvSpPr txBox="1">
            <a:spLocks/>
          </p:cNvSpPr>
          <p:nvPr/>
        </p:nvSpPr>
        <p:spPr>
          <a:xfrm>
            <a:off x="1927497" y="79924"/>
            <a:ext cx="9862425" cy="552893"/>
          </a:xfrm>
          <a:prstGeom prst="rect">
            <a:avLst/>
          </a:prstGeom>
        </p:spPr>
        <p:txBody>
          <a:bodyPr vert="horz" lIns="76274" tIns="38137" rIns="76274" bIns="38137" rtlCol="0" anchor="b">
            <a:noAutofit/>
          </a:bodyPr>
          <a:lstStyle>
            <a:lvl1pPr algn="ctr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Montserrat Light" pitchFamily="2" charset="-94"/>
                <a:ea typeface="Open Sans ExtraBold" panose="020B0906030804020204" pitchFamily="34" charset="0"/>
                <a:cs typeface="Open Sans ExtraBold" panose="020B0906030804020204" pitchFamily="34" charset="0"/>
              </a:rPr>
              <a:t>Purpose, Methodology and Sample of the Research</a:t>
            </a: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442B0DA7-9617-40A7-9DA4-E58BB46D9FA8}"/>
              </a:ext>
            </a:extLst>
          </p:cNvPr>
          <p:cNvSpPr/>
          <p:nvPr/>
        </p:nvSpPr>
        <p:spPr>
          <a:xfrm rot="16200000">
            <a:off x="10485487" y="287563"/>
            <a:ext cx="1994078" cy="1418949"/>
          </a:xfrm>
          <a:prstGeom prst="rect">
            <a:avLst/>
          </a:prstGeom>
          <a:blipFill>
            <a:blip r:embed="rId7" cstate="print"/>
            <a:stretch>
              <a:fillRect t="1" b="-4844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D50E59A-E5ED-4C4D-9755-96CD8C35D155}"/>
              </a:ext>
            </a:extLst>
          </p:cNvPr>
          <p:cNvSpPr/>
          <p:nvPr/>
        </p:nvSpPr>
        <p:spPr>
          <a:xfrm rot="10800000">
            <a:off x="2023406" y="5725461"/>
            <a:ext cx="9766516" cy="613036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0155" h="1132763">
                <a:moveTo>
                  <a:pt x="0" y="1105468"/>
                </a:moveTo>
                <a:lnTo>
                  <a:pt x="0" y="0"/>
                </a:lnTo>
                <a:lnTo>
                  <a:pt x="12160155" y="0"/>
                </a:lnTo>
                <a:lnTo>
                  <a:pt x="12146508" y="1132763"/>
                </a:ln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BDBB26F-7179-4BD7-BA15-4D605CA32384}"/>
              </a:ext>
            </a:extLst>
          </p:cNvPr>
          <p:cNvSpPr/>
          <p:nvPr/>
        </p:nvSpPr>
        <p:spPr>
          <a:xfrm>
            <a:off x="2023406" y="3409507"/>
            <a:ext cx="9766516" cy="720417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0155" h="1132763">
                <a:moveTo>
                  <a:pt x="0" y="1105468"/>
                </a:moveTo>
                <a:lnTo>
                  <a:pt x="0" y="0"/>
                </a:lnTo>
                <a:lnTo>
                  <a:pt x="12160155" y="0"/>
                </a:lnTo>
                <a:lnTo>
                  <a:pt x="12146508" y="1132763"/>
                </a:ln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6D73C30-9C34-4376-8081-5E29F13F5D05}"/>
              </a:ext>
            </a:extLst>
          </p:cNvPr>
          <p:cNvCxnSpPr>
            <a:cxnSpLocks/>
          </p:cNvCxnSpPr>
          <p:nvPr/>
        </p:nvCxnSpPr>
        <p:spPr>
          <a:xfrm>
            <a:off x="2009775" y="4369592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00C6FAA-2A5E-4DDA-AF25-D9C694491AB5}"/>
              </a:ext>
            </a:extLst>
          </p:cNvPr>
          <p:cNvCxnSpPr>
            <a:cxnSpLocks/>
          </p:cNvCxnSpPr>
          <p:nvPr/>
        </p:nvCxnSpPr>
        <p:spPr>
          <a:xfrm>
            <a:off x="2009775" y="1301540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7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0" grpId="0" uiExpand="1" build="p"/>
      <p:bldP spid="33" grpId="0"/>
      <p:bldP spid="34" grpId="0" animBg="1"/>
      <p:bldP spid="34" grpId="1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A37FC68-65DE-4840-9763-ADF1C41A74D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0F0CA1AF-FB6E-403D-95B0-BEC9129FC086}"/>
              </a:ext>
            </a:extLst>
          </p:cNvPr>
          <p:cNvSpPr/>
          <p:nvPr/>
        </p:nvSpPr>
        <p:spPr>
          <a:xfrm>
            <a:off x="1471937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80925E4C-0FD1-4228-A9D0-8869C463D523}"/>
              </a:ext>
            </a:extLst>
          </p:cNvPr>
          <p:cNvSpPr/>
          <p:nvPr/>
        </p:nvSpPr>
        <p:spPr>
          <a:xfrm>
            <a:off x="1770618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5D43E3E-2DC9-45A1-8386-DF28A0F74DAA}"/>
              </a:ext>
            </a:extLst>
          </p:cNvPr>
          <p:cNvSpPr/>
          <p:nvPr/>
        </p:nvSpPr>
        <p:spPr>
          <a:xfrm>
            <a:off x="2058650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195CCCD-42B9-42A3-8BAF-D361E6EC6EA8}"/>
              </a:ext>
            </a:extLst>
          </p:cNvPr>
          <p:cNvSpPr/>
          <p:nvPr/>
        </p:nvSpPr>
        <p:spPr>
          <a:xfrm>
            <a:off x="1603352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F4A290C5-D527-4451-B4A3-824D6FEB57EA}"/>
              </a:ext>
            </a:extLst>
          </p:cNvPr>
          <p:cNvSpPr/>
          <p:nvPr/>
        </p:nvSpPr>
        <p:spPr>
          <a:xfrm>
            <a:off x="1942094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8DD5E84F-0F56-47F7-8CB7-1F55506AC48C}"/>
              </a:ext>
            </a:extLst>
          </p:cNvPr>
          <p:cNvSpPr/>
          <p:nvPr/>
        </p:nvSpPr>
        <p:spPr>
          <a:xfrm>
            <a:off x="2240775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3BF2A22C-5021-405C-B976-3F20CFAC1924}"/>
              </a:ext>
            </a:extLst>
          </p:cNvPr>
          <p:cNvSpPr/>
          <p:nvPr/>
        </p:nvSpPr>
        <p:spPr>
          <a:xfrm>
            <a:off x="2528807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D503F9C-AEF1-4E5E-A011-5865117FFC69}"/>
              </a:ext>
            </a:extLst>
          </p:cNvPr>
          <p:cNvSpPr/>
          <p:nvPr/>
        </p:nvSpPr>
        <p:spPr>
          <a:xfrm>
            <a:off x="2827488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BF5F4251-9921-4F01-B1E2-BB9A4DB4CD4F}"/>
              </a:ext>
            </a:extLst>
          </p:cNvPr>
          <p:cNvSpPr/>
          <p:nvPr/>
        </p:nvSpPr>
        <p:spPr>
          <a:xfrm>
            <a:off x="3157079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BA88A8CE-AB16-47D1-AB36-7794FC1D53F6}"/>
              </a:ext>
            </a:extLst>
          </p:cNvPr>
          <p:cNvSpPr/>
          <p:nvPr/>
        </p:nvSpPr>
        <p:spPr>
          <a:xfrm>
            <a:off x="3455760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83AAC7F4-043E-40AB-A60E-AAD2C77C117E}"/>
              </a:ext>
            </a:extLst>
          </p:cNvPr>
          <p:cNvSpPr/>
          <p:nvPr/>
        </p:nvSpPr>
        <p:spPr>
          <a:xfrm>
            <a:off x="3743792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99E17B2E-C073-4C62-AEAD-FBE3EE4F96B9}"/>
              </a:ext>
            </a:extLst>
          </p:cNvPr>
          <p:cNvSpPr/>
          <p:nvPr/>
        </p:nvSpPr>
        <p:spPr>
          <a:xfrm>
            <a:off x="4042473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56E6E082-7BF4-4FE1-B8DD-676959B84D1E}"/>
              </a:ext>
            </a:extLst>
          </p:cNvPr>
          <p:cNvSpPr/>
          <p:nvPr/>
        </p:nvSpPr>
        <p:spPr>
          <a:xfrm>
            <a:off x="4381215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971014C-7A0E-4001-981B-C7AE6E10370D}"/>
              </a:ext>
            </a:extLst>
          </p:cNvPr>
          <p:cNvSpPr/>
          <p:nvPr/>
        </p:nvSpPr>
        <p:spPr>
          <a:xfrm>
            <a:off x="1230843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AA76EB57-4533-403A-9633-F5EE87752113}"/>
              </a:ext>
            </a:extLst>
          </p:cNvPr>
          <p:cNvSpPr/>
          <p:nvPr/>
        </p:nvSpPr>
        <p:spPr>
          <a:xfrm>
            <a:off x="1518875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135A41D2-FE01-4153-9F24-D0509B4E3904}"/>
              </a:ext>
            </a:extLst>
          </p:cNvPr>
          <p:cNvSpPr/>
          <p:nvPr/>
        </p:nvSpPr>
        <p:spPr>
          <a:xfrm>
            <a:off x="1817556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9FFAA48A-B05C-48BA-A85D-0368815B79FC}"/>
              </a:ext>
            </a:extLst>
          </p:cNvPr>
          <p:cNvSpPr/>
          <p:nvPr/>
        </p:nvSpPr>
        <p:spPr>
          <a:xfrm>
            <a:off x="2012282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41767C4B-24CA-48F0-9C79-FF5930E8BA2D}"/>
              </a:ext>
            </a:extLst>
          </p:cNvPr>
          <p:cNvSpPr/>
          <p:nvPr/>
        </p:nvSpPr>
        <p:spPr>
          <a:xfrm>
            <a:off x="1556984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41F554C8-3D38-49F0-956C-DF9422DFCE2A}"/>
              </a:ext>
            </a:extLst>
          </p:cNvPr>
          <p:cNvSpPr/>
          <p:nvPr/>
        </p:nvSpPr>
        <p:spPr>
          <a:xfrm>
            <a:off x="1845016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E55152A5-EF56-4A90-A3E2-086D55991455}"/>
              </a:ext>
            </a:extLst>
          </p:cNvPr>
          <p:cNvSpPr/>
          <p:nvPr/>
        </p:nvSpPr>
        <p:spPr>
          <a:xfrm>
            <a:off x="2143697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B08E7C29-29AB-44DA-B1CF-78A12F170D41}"/>
              </a:ext>
            </a:extLst>
          </p:cNvPr>
          <p:cNvSpPr/>
          <p:nvPr/>
        </p:nvSpPr>
        <p:spPr>
          <a:xfrm>
            <a:off x="2482439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8C81792E-43E2-43F4-856A-6A5E863DDF31}"/>
              </a:ext>
            </a:extLst>
          </p:cNvPr>
          <p:cNvSpPr/>
          <p:nvPr/>
        </p:nvSpPr>
        <p:spPr>
          <a:xfrm>
            <a:off x="2781120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75B4FF86-FB32-4B28-9825-63FC61EEE0A1}"/>
              </a:ext>
            </a:extLst>
          </p:cNvPr>
          <p:cNvSpPr/>
          <p:nvPr/>
        </p:nvSpPr>
        <p:spPr>
          <a:xfrm>
            <a:off x="3069152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D376E5A0-AAE8-4144-8361-5F8B918919E4}"/>
              </a:ext>
            </a:extLst>
          </p:cNvPr>
          <p:cNvSpPr/>
          <p:nvPr/>
        </p:nvSpPr>
        <p:spPr>
          <a:xfrm>
            <a:off x="3367833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DB5A0572-F18A-4F09-9A5C-C84483E3F49A}"/>
              </a:ext>
            </a:extLst>
          </p:cNvPr>
          <p:cNvSpPr/>
          <p:nvPr/>
        </p:nvSpPr>
        <p:spPr>
          <a:xfrm>
            <a:off x="3697424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8">
            <a:extLst>
              <a:ext uri="{FF2B5EF4-FFF2-40B4-BE49-F238E27FC236}">
                <a16:creationId xmlns:a16="http://schemas.microsoft.com/office/drawing/2014/main" id="{3F54E75C-62EC-4A7D-9353-09AB83A5F5A4}"/>
              </a:ext>
            </a:extLst>
          </p:cNvPr>
          <p:cNvSpPr/>
          <p:nvPr/>
        </p:nvSpPr>
        <p:spPr>
          <a:xfrm>
            <a:off x="3996105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8">
            <a:extLst>
              <a:ext uri="{FF2B5EF4-FFF2-40B4-BE49-F238E27FC236}">
                <a16:creationId xmlns:a16="http://schemas.microsoft.com/office/drawing/2014/main" id="{F76D3970-97C9-42C4-B5A7-77C278EC3738}"/>
              </a:ext>
            </a:extLst>
          </p:cNvPr>
          <p:cNvSpPr/>
          <p:nvPr/>
        </p:nvSpPr>
        <p:spPr>
          <a:xfrm>
            <a:off x="4284137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8">
            <a:extLst>
              <a:ext uri="{FF2B5EF4-FFF2-40B4-BE49-F238E27FC236}">
                <a16:creationId xmlns:a16="http://schemas.microsoft.com/office/drawing/2014/main" id="{0573B92C-6E8D-4786-A307-E26B3CDAEE17}"/>
              </a:ext>
            </a:extLst>
          </p:cNvPr>
          <p:cNvSpPr/>
          <p:nvPr/>
        </p:nvSpPr>
        <p:spPr>
          <a:xfrm>
            <a:off x="1983997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8">
            <a:extLst>
              <a:ext uri="{FF2B5EF4-FFF2-40B4-BE49-F238E27FC236}">
                <a16:creationId xmlns:a16="http://schemas.microsoft.com/office/drawing/2014/main" id="{19B8B210-AC38-4A7F-B5CD-E87FC04CB94E}"/>
              </a:ext>
            </a:extLst>
          </p:cNvPr>
          <p:cNvSpPr/>
          <p:nvPr/>
        </p:nvSpPr>
        <p:spPr>
          <a:xfrm>
            <a:off x="2322739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8">
            <a:extLst>
              <a:ext uri="{FF2B5EF4-FFF2-40B4-BE49-F238E27FC236}">
                <a16:creationId xmlns:a16="http://schemas.microsoft.com/office/drawing/2014/main" id="{7345F93B-2378-4481-AE9B-360AA340A406}"/>
              </a:ext>
            </a:extLst>
          </p:cNvPr>
          <p:cNvSpPr/>
          <p:nvPr/>
        </p:nvSpPr>
        <p:spPr>
          <a:xfrm>
            <a:off x="2621420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id="{CD44E4F9-876A-4C90-B486-D9A4DA1012D9}"/>
              </a:ext>
            </a:extLst>
          </p:cNvPr>
          <p:cNvSpPr/>
          <p:nvPr/>
        </p:nvSpPr>
        <p:spPr>
          <a:xfrm>
            <a:off x="2909452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7328E-A46E-4C93-A4A0-E2237F55A2BA}"/>
              </a:ext>
            </a:extLst>
          </p:cNvPr>
          <p:cNvSpPr txBox="1"/>
          <p:nvPr/>
        </p:nvSpPr>
        <p:spPr>
          <a:xfrm>
            <a:off x="3335201" y="3941082"/>
            <a:ext cx="8006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800" b="1" dirty="0">
                <a:solidFill>
                  <a:schemeClr val="bg1"/>
                </a:solidFill>
                <a:latin typeface="Montserrat Light" pitchFamily="2" charset="-94"/>
              </a:rPr>
              <a:t>RESULTS</a:t>
            </a:r>
          </a:p>
          <a:p>
            <a:pPr marL="0" lvl="1"/>
            <a:r>
              <a:rPr lang="en-US" sz="2800" b="1" dirty="0">
                <a:solidFill>
                  <a:schemeClr val="bg1"/>
                </a:solidFill>
                <a:latin typeface="Montserrat Light" pitchFamily="2" charset="-94"/>
              </a:rPr>
              <a:t>Ethics</a:t>
            </a:r>
          </a:p>
        </p:txBody>
      </p:sp>
      <p:sp>
        <p:nvSpPr>
          <p:cNvPr id="47" name="object 8">
            <a:extLst>
              <a:ext uri="{FF2B5EF4-FFF2-40B4-BE49-F238E27FC236}">
                <a16:creationId xmlns:a16="http://schemas.microsoft.com/office/drawing/2014/main" id="{C0FE2E58-FB20-42F1-934E-6C09F27E2138}"/>
              </a:ext>
            </a:extLst>
          </p:cNvPr>
          <p:cNvSpPr/>
          <p:nvPr/>
        </p:nvSpPr>
        <p:spPr>
          <a:xfrm>
            <a:off x="2775339" y="3631567"/>
            <a:ext cx="355623" cy="773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3">
            <a:extLst>
              <a:ext uri="{FF2B5EF4-FFF2-40B4-BE49-F238E27FC236}">
                <a16:creationId xmlns:a16="http://schemas.microsoft.com/office/drawing/2014/main" id="{FB1477DE-336A-46EB-B16B-6AD8C174C257}"/>
              </a:ext>
            </a:extLst>
          </p:cNvPr>
          <p:cNvSpPr/>
          <p:nvPr/>
        </p:nvSpPr>
        <p:spPr>
          <a:xfrm rot="16200000">
            <a:off x="8585344" y="-98711"/>
            <a:ext cx="3507944" cy="3705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4C1633D-4A91-4299-B6DA-71C18FC0A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842" y="0"/>
            <a:ext cx="10234863" cy="688922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1A3EBAC-971F-4D57-976B-BC162BD0E27C}"/>
              </a:ext>
            </a:extLst>
          </p:cNvPr>
          <p:cNvSpPr/>
          <p:nvPr/>
        </p:nvSpPr>
        <p:spPr>
          <a:xfrm>
            <a:off x="-327545" y="6292516"/>
            <a:ext cx="12733360" cy="565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5" name="Resim 17" descr="metin içeren bir resim&#10;&#10;Açıklama otomatik olarak oluşturuldu">
            <a:extLst>
              <a:ext uri="{FF2B5EF4-FFF2-40B4-BE49-F238E27FC236}">
                <a16:creationId xmlns:a16="http://schemas.microsoft.com/office/drawing/2014/main" id="{F2FCE735-19C6-4D6A-8012-CC47E46DA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66" y="6396939"/>
            <a:ext cx="753437" cy="450225"/>
          </a:xfrm>
          <a:prstGeom prst="rect">
            <a:avLst/>
          </a:prstGeom>
        </p:spPr>
      </p:pic>
      <p:pic>
        <p:nvPicPr>
          <p:cNvPr id="49" name="Resim 20" descr="metin içeren bir resim&#10;&#10;Açıklama otomatik olarak oluşturuldu">
            <a:extLst>
              <a:ext uri="{FF2B5EF4-FFF2-40B4-BE49-F238E27FC236}">
                <a16:creationId xmlns:a16="http://schemas.microsoft.com/office/drawing/2014/main" id="{03CA4C89-23F5-4DB9-A479-7428306FB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77" y="6313507"/>
            <a:ext cx="590266" cy="560105"/>
          </a:xfrm>
          <a:prstGeom prst="rect">
            <a:avLst/>
          </a:prstGeom>
        </p:spPr>
      </p:pic>
      <p:pic>
        <p:nvPicPr>
          <p:cNvPr id="50" name="Resim 21">
            <a:extLst>
              <a:ext uri="{FF2B5EF4-FFF2-40B4-BE49-F238E27FC236}">
                <a16:creationId xmlns:a16="http://schemas.microsoft.com/office/drawing/2014/main" id="{6D63E977-19E2-4588-8AC0-AEE38794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82" y="6293718"/>
            <a:ext cx="799351" cy="531436"/>
          </a:xfrm>
          <a:prstGeom prst="rect">
            <a:avLst/>
          </a:prstGeom>
        </p:spPr>
      </p:pic>
      <p:sp>
        <p:nvSpPr>
          <p:cNvPr id="51" name="object 6">
            <a:extLst>
              <a:ext uri="{FF2B5EF4-FFF2-40B4-BE49-F238E27FC236}">
                <a16:creationId xmlns:a16="http://schemas.microsoft.com/office/drawing/2014/main" id="{44B77D3F-5796-4F6D-985D-CAA445ADF199}"/>
              </a:ext>
            </a:extLst>
          </p:cNvPr>
          <p:cNvSpPr/>
          <p:nvPr/>
        </p:nvSpPr>
        <p:spPr>
          <a:xfrm>
            <a:off x="3995507" y="6413381"/>
            <a:ext cx="1103399" cy="37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91E97-FA88-41A9-9187-B17EC4D6A796}"/>
              </a:ext>
            </a:extLst>
          </p:cNvPr>
          <p:cNvSpPr/>
          <p:nvPr/>
        </p:nvSpPr>
        <p:spPr>
          <a:xfrm>
            <a:off x="-346509" y="6292516"/>
            <a:ext cx="12609094" cy="16250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28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ac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ac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ac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ac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ac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ac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ac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ac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ac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" decel="10000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6700637-C3A8-404E-AF74-01743629326E}"/>
              </a:ext>
            </a:extLst>
          </p:cNvPr>
          <p:cNvSpPr/>
          <p:nvPr/>
        </p:nvSpPr>
        <p:spPr>
          <a:xfrm>
            <a:off x="0" y="5275064"/>
            <a:ext cx="12192000" cy="1582936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EC03AF-1142-40C1-B0CD-E2BC0AB02B74}"/>
              </a:ext>
            </a:extLst>
          </p:cNvPr>
          <p:cNvSpPr/>
          <p:nvPr/>
        </p:nvSpPr>
        <p:spPr>
          <a:xfrm rot="10800000">
            <a:off x="0" y="0"/>
            <a:ext cx="12191997" cy="885206"/>
          </a:xfrm>
          <a:prstGeom prst="rect">
            <a:avLst/>
          </a:prstGeom>
          <a:solidFill>
            <a:srgbClr val="0B54A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7A090-E929-47A8-8DC3-A114933F9EE2}"/>
              </a:ext>
            </a:extLst>
          </p:cNvPr>
          <p:cNvSpPr/>
          <p:nvPr/>
        </p:nvSpPr>
        <p:spPr>
          <a:xfrm rot="5400000">
            <a:off x="-2898246" y="2686759"/>
            <a:ext cx="7339265" cy="1580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" y="263808"/>
            <a:ext cx="1190774" cy="457446"/>
          </a:xfrm>
          <a:prstGeom prst="rect">
            <a:avLst/>
          </a:prstGeom>
        </p:spPr>
      </p:pic>
      <p:sp>
        <p:nvSpPr>
          <p:cNvPr id="24" name="Rectangle 114">
            <a:extLst>
              <a:ext uri="{FF2B5EF4-FFF2-40B4-BE49-F238E27FC236}">
                <a16:creationId xmlns:a16="http://schemas.microsoft.com/office/drawing/2014/main" id="{D027BFDC-EC8F-4DEF-9925-D50382A6946D}"/>
              </a:ext>
            </a:extLst>
          </p:cNvPr>
          <p:cNvSpPr/>
          <p:nvPr/>
        </p:nvSpPr>
        <p:spPr>
          <a:xfrm>
            <a:off x="9090686" y="10730437"/>
            <a:ext cx="23086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tr-TR" sz="2700" dirty="0">
                <a:solidFill>
                  <a:srgbClr val="FFFFFF">
                    <a:lumMod val="50000"/>
                  </a:srgb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	 </a:t>
            </a:r>
            <a:endParaRPr lang="en-US" sz="2700" dirty="0">
              <a:solidFill>
                <a:srgbClr val="FFFFFF">
                  <a:lumMod val="50000"/>
                </a:srgbClr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pic>
        <p:nvPicPr>
          <p:cNvPr id="2" name="Resim 1" descr="metin içeren bir resim&#10;&#10;Açıklama otomatik olarak oluşturuldu">
            <a:extLst>
              <a:ext uri="{FF2B5EF4-FFF2-40B4-BE49-F238E27FC236}">
                <a16:creationId xmlns:a16="http://schemas.microsoft.com/office/drawing/2014/main" id="{EF02CB5E-906B-FF60-37FA-592ACDED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1226400"/>
            <a:ext cx="1265285" cy="120063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FEDBC00-AC92-EB86-F594-1CB6FF0C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771"/>
            <a:ext cx="1416100" cy="941472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D0C563E-C6C7-E9CF-508C-352C7BD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5054486"/>
            <a:ext cx="1213418" cy="7250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77E6A-AEFF-404F-A5F8-BA5AC43006D5}"/>
              </a:ext>
            </a:extLst>
          </p:cNvPr>
          <p:cNvCxnSpPr/>
          <p:nvPr/>
        </p:nvCxnSpPr>
        <p:spPr>
          <a:xfrm flipH="1">
            <a:off x="89398" y="890337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A0555-99DD-4809-B3B8-EC202CDAED3C}"/>
              </a:ext>
            </a:extLst>
          </p:cNvPr>
          <p:cNvCxnSpPr/>
          <p:nvPr/>
        </p:nvCxnSpPr>
        <p:spPr>
          <a:xfrm flipH="1">
            <a:off x="89398" y="2767263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1CE9BF-7985-4F0E-B491-6255701C0FB7}"/>
              </a:ext>
            </a:extLst>
          </p:cNvPr>
          <p:cNvCxnSpPr/>
          <p:nvPr/>
        </p:nvCxnSpPr>
        <p:spPr>
          <a:xfrm flipH="1">
            <a:off x="89398" y="4535905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9ABAD-783A-4C8A-8AD9-9F67B49DF86A}"/>
              </a:ext>
            </a:extLst>
          </p:cNvPr>
          <p:cNvCxnSpPr/>
          <p:nvPr/>
        </p:nvCxnSpPr>
        <p:spPr>
          <a:xfrm flipH="1">
            <a:off x="89398" y="6304548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07CD068C-A250-4778-A285-113AF46AA42D}"/>
              </a:ext>
            </a:extLst>
          </p:cNvPr>
          <p:cNvSpPr txBox="1">
            <a:spLocks/>
          </p:cNvSpPr>
          <p:nvPr/>
        </p:nvSpPr>
        <p:spPr>
          <a:xfrm>
            <a:off x="1927497" y="79924"/>
            <a:ext cx="9862425" cy="552893"/>
          </a:xfrm>
          <a:prstGeom prst="rect">
            <a:avLst/>
          </a:prstGeom>
        </p:spPr>
        <p:txBody>
          <a:bodyPr vert="horz" lIns="76274" tIns="38137" rIns="76274" bIns="38137" rtlCol="0" anchor="b">
            <a:noAutofit/>
          </a:bodyPr>
          <a:lstStyle>
            <a:lvl1pPr algn="ctr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Montserrat Light" pitchFamily="2" charset="-94"/>
                <a:ea typeface="Open Sans ExtraBold" panose="020B0906030804020204" pitchFamily="34" charset="0"/>
                <a:cs typeface="Open Sans ExtraBold" panose="020B0906030804020204" pitchFamily="34" charset="0"/>
              </a:rPr>
              <a:t>Ethics</a:t>
            </a: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442B0DA7-9617-40A7-9DA4-E58BB46D9FA8}"/>
              </a:ext>
            </a:extLst>
          </p:cNvPr>
          <p:cNvSpPr/>
          <p:nvPr/>
        </p:nvSpPr>
        <p:spPr>
          <a:xfrm rot="16200000">
            <a:off x="10485487" y="287563"/>
            <a:ext cx="1994078" cy="1418949"/>
          </a:xfrm>
          <a:prstGeom prst="rect">
            <a:avLst/>
          </a:prstGeom>
          <a:blipFill>
            <a:blip r:embed="rId6" cstate="print"/>
            <a:stretch>
              <a:fillRect t="1" b="-4844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D50E59A-E5ED-4C4D-9755-96CD8C35D155}"/>
              </a:ext>
            </a:extLst>
          </p:cNvPr>
          <p:cNvSpPr/>
          <p:nvPr/>
        </p:nvSpPr>
        <p:spPr>
          <a:xfrm rot="10800000">
            <a:off x="2023406" y="10632515"/>
            <a:ext cx="9766516" cy="927801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0155" h="1132763">
                <a:moveTo>
                  <a:pt x="0" y="1105468"/>
                </a:moveTo>
                <a:lnTo>
                  <a:pt x="0" y="0"/>
                </a:lnTo>
                <a:lnTo>
                  <a:pt x="12160155" y="0"/>
                </a:lnTo>
                <a:lnTo>
                  <a:pt x="12146508" y="1132763"/>
                </a:ln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Başlık 4">
            <a:extLst>
              <a:ext uri="{FF2B5EF4-FFF2-40B4-BE49-F238E27FC236}">
                <a16:creationId xmlns:a16="http://schemas.microsoft.com/office/drawing/2014/main" id="{7E034607-11C8-4C61-99B5-8A6FBB18C0F0}"/>
              </a:ext>
            </a:extLst>
          </p:cNvPr>
          <p:cNvSpPr txBox="1">
            <a:spLocks/>
          </p:cNvSpPr>
          <p:nvPr/>
        </p:nvSpPr>
        <p:spPr>
          <a:xfrm>
            <a:off x="2066388" y="5367328"/>
            <a:ext cx="588335" cy="170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tr-TR" sz="1200" dirty="0">
                <a:solidFill>
                  <a:schemeClr val="bg1"/>
                </a:solidFill>
                <a:latin typeface="+mn-lt"/>
              </a:rPr>
              <a:t>N:120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Başlık 4">
            <a:extLst>
              <a:ext uri="{FF2B5EF4-FFF2-40B4-BE49-F238E27FC236}">
                <a16:creationId xmlns:a16="http://schemas.microsoft.com/office/drawing/2014/main" id="{0B40545E-B94A-4C6F-8325-5152CA4F7DA6}"/>
              </a:ext>
            </a:extLst>
          </p:cNvPr>
          <p:cNvSpPr txBox="1">
            <a:spLocks/>
          </p:cNvSpPr>
          <p:nvPr/>
        </p:nvSpPr>
        <p:spPr>
          <a:xfrm>
            <a:off x="2066388" y="5735774"/>
            <a:ext cx="4623045" cy="9737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S2. How important is ethics in your life in general?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S10. In general, how important is ethics in business life? 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S3. To what extent do you hesitate to implement the attitudes and behaviors that you think are unethical to reach your goal in your social relations?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S11. To what extent do you hesitate to adopt unethical attitudes and behaviors to achieve your goals in your business life?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S4.  Where do you think your country will be in terms of ethics in the next five years?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endParaRPr lang="en-US" sz="1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Başlık 4">
            <a:extLst>
              <a:ext uri="{FF2B5EF4-FFF2-40B4-BE49-F238E27FC236}">
                <a16:creationId xmlns:a16="http://schemas.microsoft.com/office/drawing/2014/main" id="{654FEE68-3CD0-4B95-9EEC-DCFF5BD21520}"/>
              </a:ext>
            </a:extLst>
          </p:cNvPr>
          <p:cNvSpPr txBox="1">
            <a:spLocks/>
          </p:cNvSpPr>
          <p:nvPr/>
        </p:nvSpPr>
        <p:spPr>
          <a:xfrm>
            <a:off x="7075590" y="5735774"/>
            <a:ext cx="4714332" cy="9737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S5.  How do you usually react when faced with unethical behavior in your social relationships?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S12.  How do you usually react when faced with unethical behavior in your business life?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7D23E3-85F1-4278-9937-C395D4327AA4}"/>
              </a:ext>
            </a:extLst>
          </p:cNvPr>
          <p:cNvCxnSpPr>
            <a:cxnSpLocks/>
          </p:cNvCxnSpPr>
          <p:nvPr/>
        </p:nvCxnSpPr>
        <p:spPr>
          <a:xfrm flipH="1">
            <a:off x="2038515" y="5618749"/>
            <a:ext cx="975140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Tablo 1">
            <a:extLst>
              <a:ext uri="{FF2B5EF4-FFF2-40B4-BE49-F238E27FC236}">
                <a16:creationId xmlns:a16="http://schemas.microsoft.com/office/drawing/2014/main" id="{ADC0D591-19A7-495E-B182-81D262981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957701"/>
              </p:ext>
            </p:extLst>
          </p:nvPr>
        </p:nvGraphicFramePr>
        <p:xfrm>
          <a:off x="2009775" y="1340520"/>
          <a:ext cx="9780148" cy="76497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644778">
                  <a:extLst>
                    <a:ext uri="{9D8B030D-6E8A-4147-A177-3AD203B41FA5}">
                      <a16:colId xmlns:a16="http://schemas.microsoft.com/office/drawing/2014/main" val="4283871707"/>
                    </a:ext>
                  </a:extLst>
                </a:gridCol>
                <a:gridCol w="1828968">
                  <a:extLst>
                    <a:ext uri="{9D8B030D-6E8A-4147-A177-3AD203B41FA5}">
                      <a16:colId xmlns:a16="http://schemas.microsoft.com/office/drawing/2014/main" val="3720534886"/>
                    </a:ext>
                  </a:extLst>
                </a:gridCol>
                <a:gridCol w="1690894">
                  <a:extLst>
                    <a:ext uri="{9D8B030D-6E8A-4147-A177-3AD203B41FA5}">
                      <a16:colId xmlns:a16="http://schemas.microsoft.com/office/drawing/2014/main" val="2515692055"/>
                    </a:ext>
                  </a:extLst>
                </a:gridCol>
                <a:gridCol w="1700447">
                  <a:extLst>
                    <a:ext uri="{9D8B030D-6E8A-4147-A177-3AD203B41FA5}">
                      <a16:colId xmlns:a16="http://schemas.microsoft.com/office/drawing/2014/main" val="3834696002"/>
                    </a:ext>
                  </a:extLst>
                </a:gridCol>
                <a:gridCol w="915061">
                  <a:extLst>
                    <a:ext uri="{9D8B030D-6E8A-4147-A177-3AD203B41FA5}">
                      <a16:colId xmlns:a16="http://schemas.microsoft.com/office/drawing/2014/main" val="293640234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Not important at all </a:t>
                      </a:r>
                      <a:r>
                        <a:rPr lang="tr-TR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                        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+</a:t>
                      </a:r>
                      <a:r>
                        <a:rPr lang="tr-TR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Not important</a:t>
                      </a:r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Very important</a:t>
                      </a:r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72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Extremely important </a:t>
                      </a:r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Average / 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0864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Importance of ethics in social life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33%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59%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4,4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32829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Importance of ethics in business life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27%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65%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4,5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6350" marB="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74171"/>
                  </a:ext>
                </a:extLst>
              </a:tr>
            </a:tbl>
          </a:graphicData>
        </a:graphic>
      </p:graphicFrame>
      <p:graphicFrame>
        <p:nvGraphicFramePr>
          <p:cNvPr id="39" name="Tablo 5">
            <a:extLst>
              <a:ext uri="{FF2B5EF4-FFF2-40B4-BE49-F238E27FC236}">
                <a16:creationId xmlns:a16="http://schemas.microsoft.com/office/drawing/2014/main" id="{AF12A266-5922-4F91-BC60-F7246FF8C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8994803"/>
              </p:ext>
            </p:extLst>
          </p:nvPr>
        </p:nvGraphicFramePr>
        <p:xfrm>
          <a:off x="2023056" y="2198634"/>
          <a:ext cx="9766726" cy="935418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653844">
                  <a:extLst>
                    <a:ext uri="{9D8B030D-6E8A-4147-A177-3AD203B41FA5}">
                      <a16:colId xmlns:a16="http://schemas.microsoft.com/office/drawing/2014/main" val="2689362051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3063648453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180042622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3357377314"/>
                    </a:ext>
                  </a:extLst>
                </a:gridCol>
                <a:gridCol w="912232">
                  <a:extLst>
                    <a:ext uri="{9D8B030D-6E8A-4147-A177-3AD203B41FA5}">
                      <a16:colId xmlns:a16="http://schemas.microsoft.com/office/drawing/2014/main" val="1311773345"/>
                    </a:ext>
                  </a:extLst>
                </a:gridCol>
              </a:tblGrid>
              <a:tr h="28816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200" b="1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 absolutely do not hesitate + Do not h</a:t>
                      </a:r>
                      <a:r>
                        <a:rPr lang="tr-TR" sz="1200" b="1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e</a:t>
                      </a:r>
                      <a:r>
                        <a:rPr lang="en-US" sz="1200" b="1" u="none" strike="noStrike" kern="120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sitate</a:t>
                      </a:r>
                      <a:endParaRPr lang="en-US" sz="1200" b="1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 hesitate</a:t>
                      </a:r>
                      <a:endParaRPr lang="en-US" sz="1200" b="1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 hesitate a lot</a:t>
                      </a:r>
                      <a:endParaRPr lang="en-US" sz="1200" b="1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Average / 5</a:t>
                      </a:r>
                      <a:endParaRPr lang="en-US" sz="12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829921"/>
                  </a:ext>
                </a:extLst>
              </a:tr>
              <a:tr h="27762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Hesitation to implement unethical attitudes in social life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13%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34%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50%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4,1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001746"/>
                  </a:ext>
                </a:extLst>
              </a:tr>
              <a:tr h="27762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Hesitation to implement unethical attitudes in business life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9%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32%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55%</a:t>
                      </a:r>
                      <a:endParaRPr lang="en-US" sz="1200" b="0" i="0" u="none" strike="noStrike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bg1"/>
                          </a:solidFill>
                          <a:effectLst/>
                        </a:rPr>
                        <a:t>4,3</a:t>
                      </a:r>
                      <a:endParaRPr lang="en-US" sz="1200" b="0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941124"/>
                  </a:ext>
                </a:extLst>
              </a:tr>
            </a:tbl>
          </a:graphicData>
        </a:graphic>
      </p:graphicFrame>
      <p:graphicFrame>
        <p:nvGraphicFramePr>
          <p:cNvPr id="41" name="Tablo 8">
            <a:extLst>
              <a:ext uri="{FF2B5EF4-FFF2-40B4-BE49-F238E27FC236}">
                <a16:creationId xmlns:a16="http://schemas.microsoft.com/office/drawing/2014/main" id="{CAD288B2-700C-45B5-9480-257A070D0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714206"/>
              </p:ext>
            </p:extLst>
          </p:nvPr>
        </p:nvGraphicFramePr>
        <p:xfrm>
          <a:off x="2023056" y="3477129"/>
          <a:ext cx="9773921" cy="59184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844969">
                  <a:extLst>
                    <a:ext uri="{9D8B030D-6E8A-4147-A177-3AD203B41FA5}">
                      <a16:colId xmlns:a16="http://schemas.microsoft.com/office/drawing/2014/main" val="1572519071"/>
                    </a:ext>
                  </a:extLst>
                </a:gridCol>
                <a:gridCol w="928952">
                  <a:extLst>
                    <a:ext uri="{9D8B030D-6E8A-4147-A177-3AD203B41FA5}">
                      <a16:colId xmlns:a16="http://schemas.microsoft.com/office/drawing/2014/main" val="244340181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 would act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5418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Reaction when faced with unethical behavior in social life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77%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3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Reaction when faced with unethical behavior in business life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720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71%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6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634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66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3" grpId="0"/>
      <p:bldP spid="34" grpId="0" animBg="1"/>
      <p:bldP spid="34" grpId="1" animBg="1"/>
      <p:bldP spid="36" grpId="0" animBg="1"/>
      <p:bldP spid="26" grpId="0"/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6700637-C3A8-404E-AF74-01743629326E}"/>
              </a:ext>
            </a:extLst>
          </p:cNvPr>
          <p:cNvSpPr/>
          <p:nvPr/>
        </p:nvSpPr>
        <p:spPr>
          <a:xfrm>
            <a:off x="0" y="5275064"/>
            <a:ext cx="12192000" cy="1582936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EC03AF-1142-40C1-B0CD-E2BC0AB02B74}"/>
              </a:ext>
            </a:extLst>
          </p:cNvPr>
          <p:cNvSpPr/>
          <p:nvPr/>
        </p:nvSpPr>
        <p:spPr>
          <a:xfrm rot="10800000">
            <a:off x="0" y="0"/>
            <a:ext cx="12191997" cy="885206"/>
          </a:xfrm>
          <a:prstGeom prst="rect">
            <a:avLst/>
          </a:prstGeom>
          <a:solidFill>
            <a:srgbClr val="0B54A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7A090-E929-47A8-8DC3-A114933F9EE2}"/>
              </a:ext>
            </a:extLst>
          </p:cNvPr>
          <p:cNvSpPr/>
          <p:nvPr/>
        </p:nvSpPr>
        <p:spPr>
          <a:xfrm rot="5400000">
            <a:off x="-2898246" y="2686759"/>
            <a:ext cx="7339265" cy="1580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" y="263808"/>
            <a:ext cx="1190774" cy="457446"/>
          </a:xfrm>
          <a:prstGeom prst="rect">
            <a:avLst/>
          </a:prstGeom>
        </p:spPr>
      </p:pic>
      <p:sp>
        <p:nvSpPr>
          <p:cNvPr id="24" name="Rectangle 114">
            <a:extLst>
              <a:ext uri="{FF2B5EF4-FFF2-40B4-BE49-F238E27FC236}">
                <a16:creationId xmlns:a16="http://schemas.microsoft.com/office/drawing/2014/main" id="{D027BFDC-EC8F-4DEF-9925-D50382A6946D}"/>
              </a:ext>
            </a:extLst>
          </p:cNvPr>
          <p:cNvSpPr/>
          <p:nvPr/>
        </p:nvSpPr>
        <p:spPr>
          <a:xfrm>
            <a:off x="9090686" y="10730437"/>
            <a:ext cx="23086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tr-TR" sz="2700" dirty="0">
                <a:solidFill>
                  <a:srgbClr val="FFFFFF">
                    <a:lumMod val="50000"/>
                  </a:srgb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	 </a:t>
            </a:r>
            <a:endParaRPr lang="en-US" sz="2700" dirty="0">
              <a:solidFill>
                <a:srgbClr val="FFFFFF">
                  <a:lumMod val="50000"/>
                </a:srgbClr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pic>
        <p:nvPicPr>
          <p:cNvPr id="2" name="Resim 1" descr="metin içeren bir resim&#10;&#10;Açıklama otomatik olarak oluşturuldu">
            <a:extLst>
              <a:ext uri="{FF2B5EF4-FFF2-40B4-BE49-F238E27FC236}">
                <a16:creationId xmlns:a16="http://schemas.microsoft.com/office/drawing/2014/main" id="{EF02CB5E-906B-FF60-37FA-592ACDED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1226400"/>
            <a:ext cx="1265285" cy="120063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FEDBC00-AC92-EB86-F594-1CB6FF0C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771"/>
            <a:ext cx="1416100" cy="941472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D0C563E-C6C7-E9CF-508C-352C7BD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5054486"/>
            <a:ext cx="1213418" cy="7250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77E6A-AEFF-404F-A5F8-BA5AC43006D5}"/>
              </a:ext>
            </a:extLst>
          </p:cNvPr>
          <p:cNvCxnSpPr/>
          <p:nvPr/>
        </p:nvCxnSpPr>
        <p:spPr>
          <a:xfrm flipH="1">
            <a:off x="89398" y="890337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A0555-99DD-4809-B3B8-EC202CDAED3C}"/>
              </a:ext>
            </a:extLst>
          </p:cNvPr>
          <p:cNvCxnSpPr/>
          <p:nvPr/>
        </p:nvCxnSpPr>
        <p:spPr>
          <a:xfrm flipH="1">
            <a:off x="89398" y="2767263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1CE9BF-7985-4F0E-B491-6255701C0FB7}"/>
              </a:ext>
            </a:extLst>
          </p:cNvPr>
          <p:cNvCxnSpPr/>
          <p:nvPr/>
        </p:nvCxnSpPr>
        <p:spPr>
          <a:xfrm flipH="1">
            <a:off x="89398" y="4535905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9ABAD-783A-4C8A-8AD9-9F67B49DF86A}"/>
              </a:ext>
            </a:extLst>
          </p:cNvPr>
          <p:cNvCxnSpPr/>
          <p:nvPr/>
        </p:nvCxnSpPr>
        <p:spPr>
          <a:xfrm flipH="1">
            <a:off x="89398" y="6304548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07CD068C-A250-4778-A285-113AF46AA42D}"/>
              </a:ext>
            </a:extLst>
          </p:cNvPr>
          <p:cNvSpPr txBox="1">
            <a:spLocks/>
          </p:cNvSpPr>
          <p:nvPr/>
        </p:nvSpPr>
        <p:spPr>
          <a:xfrm>
            <a:off x="1927497" y="79924"/>
            <a:ext cx="9862425" cy="552893"/>
          </a:xfrm>
          <a:prstGeom prst="rect">
            <a:avLst/>
          </a:prstGeom>
        </p:spPr>
        <p:txBody>
          <a:bodyPr vert="horz" lIns="76274" tIns="38137" rIns="76274" bIns="38137" rtlCol="0" anchor="b">
            <a:noAutofit/>
          </a:bodyPr>
          <a:lstStyle>
            <a:lvl1pPr algn="ctr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Montserrat Light" pitchFamily="2" charset="-94"/>
                <a:ea typeface="Open Sans ExtraBold" panose="020B0906030804020204" pitchFamily="34" charset="0"/>
                <a:cs typeface="Open Sans ExtraBold" panose="020B0906030804020204" pitchFamily="34" charset="0"/>
              </a:rPr>
              <a:t>Ethics</a:t>
            </a: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442B0DA7-9617-40A7-9DA4-E58BB46D9FA8}"/>
              </a:ext>
            </a:extLst>
          </p:cNvPr>
          <p:cNvSpPr/>
          <p:nvPr/>
        </p:nvSpPr>
        <p:spPr>
          <a:xfrm rot="16200000">
            <a:off x="10485487" y="287563"/>
            <a:ext cx="1994078" cy="1418949"/>
          </a:xfrm>
          <a:prstGeom prst="rect">
            <a:avLst/>
          </a:prstGeom>
          <a:blipFill>
            <a:blip r:embed="rId6" cstate="print"/>
            <a:stretch>
              <a:fillRect t="1" b="-4844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D50E59A-E5ED-4C4D-9755-96CD8C35D155}"/>
              </a:ext>
            </a:extLst>
          </p:cNvPr>
          <p:cNvSpPr/>
          <p:nvPr/>
        </p:nvSpPr>
        <p:spPr>
          <a:xfrm rot="10800000">
            <a:off x="2023406" y="10632515"/>
            <a:ext cx="9766516" cy="927801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0155" h="1132763">
                <a:moveTo>
                  <a:pt x="0" y="1105468"/>
                </a:moveTo>
                <a:lnTo>
                  <a:pt x="0" y="0"/>
                </a:lnTo>
                <a:lnTo>
                  <a:pt x="12160155" y="0"/>
                </a:lnTo>
                <a:lnTo>
                  <a:pt x="12146508" y="1132763"/>
                </a:ln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Başlık 4">
            <a:extLst>
              <a:ext uri="{FF2B5EF4-FFF2-40B4-BE49-F238E27FC236}">
                <a16:creationId xmlns:a16="http://schemas.microsoft.com/office/drawing/2014/main" id="{7E034607-11C8-4C61-99B5-8A6FBB18C0F0}"/>
              </a:ext>
            </a:extLst>
          </p:cNvPr>
          <p:cNvSpPr txBox="1">
            <a:spLocks/>
          </p:cNvSpPr>
          <p:nvPr/>
        </p:nvSpPr>
        <p:spPr>
          <a:xfrm>
            <a:off x="2066388" y="5367328"/>
            <a:ext cx="588335" cy="170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tr-TR" sz="1200" dirty="0">
                <a:solidFill>
                  <a:schemeClr val="bg1"/>
                </a:solidFill>
                <a:latin typeface="+mn-lt"/>
              </a:rPr>
              <a:t>N:120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Başlık 4">
            <a:extLst>
              <a:ext uri="{FF2B5EF4-FFF2-40B4-BE49-F238E27FC236}">
                <a16:creationId xmlns:a16="http://schemas.microsoft.com/office/drawing/2014/main" id="{0B40545E-B94A-4C6F-8325-5152CA4F7DA6}"/>
              </a:ext>
            </a:extLst>
          </p:cNvPr>
          <p:cNvSpPr txBox="1">
            <a:spLocks/>
          </p:cNvSpPr>
          <p:nvPr/>
        </p:nvSpPr>
        <p:spPr>
          <a:xfrm>
            <a:off x="2066388" y="5735774"/>
            <a:ext cx="4623045" cy="9737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S2. How important is ethics in your life in general?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S10. In general, how important is ethics in business life? 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S3. To what extent do you hesitate to implement the attitudes and behaviors that you think are unethical to reach your goal in your social relations?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S11. To what extent do you hesitate to adopt unethical attitudes and behaviors to achieve your goals in your business life?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S4.  Where do you think your country will be in terms of ethics in the next five years?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endParaRPr lang="en-US" sz="10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Başlık 4">
            <a:extLst>
              <a:ext uri="{FF2B5EF4-FFF2-40B4-BE49-F238E27FC236}">
                <a16:creationId xmlns:a16="http://schemas.microsoft.com/office/drawing/2014/main" id="{654FEE68-3CD0-4B95-9EEC-DCFF5BD21520}"/>
              </a:ext>
            </a:extLst>
          </p:cNvPr>
          <p:cNvSpPr txBox="1">
            <a:spLocks/>
          </p:cNvSpPr>
          <p:nvPr/>
        </p:nvSpPr>
        <p:spPr>
          <a:xfrm>
            <a:off x="7075590" y="5735774"/>
            <a:ext cx="4714332" cy="9737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S13. Where do you think the business world will be in terms of ethics in five years time?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S5.  How do you usually react when faced with unethical behavior in your social relationships?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S12.  How do you usually react when faced with unethical behavior in your business life?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S5.  How do you usually react when faced with unethical behavior in your social relationships?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en-US" sz="1000" b="0" dirty="0">
                <a:solidFill>
                  <a:schemeClr val="bg1"/>
                </a:solidFill>
                <a:latin typeface="+mn-lt"/>
              </a:rPr>
              <a:t>S12.  How do you usually react when faced with unethical behavior in your business life? </a:t>
            </a:r>
            <a:endParaRPr lang="tr-TR" sz="1000" b="0" dirty="0">
              <a:solidFill>
                <a:schemeClr val="bg1"/>
              </a:solidFill>
              <a:latin typeface="+mn-lt"/>
            </a:endParaRPr>
          </a:p>
          <a:p>
            <a:pPr algn="just"/>
            <a:endParaRPr lang="en-US" sz="1000" b="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E7D23E3-85F1-4278-9937-C395D4327AA4}"/>
              </a:ext>
            </a:extLst>
          </p:cNvPr>
          <p:cNvCxnSpPr>
            <a:cxnSpLocks/>
          </p:cNvCxnSpPr>
          <p:nvPr/>
        </p:nvCxnSpPr>
        <p:spPr>
          <a:xfrm flipH="1">
            <a:off x="2038515" y="5618749"/>
            <a:ext cx="975140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o 6">
            <a:extLst>
              <a:ext uri="{FF2B5EF4-FFF2-40B4-BE49-F238E27FC236}">
                <a16:creationId xmlns:a16="http://schemas.microsoft.com/office/drawing/2014/main" id="{A97372A3-8B92-4A15-90AF-E113A3451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654899"/>
              </p:ext>
            </p:extLst>
          </p:nvPr>
        </p:nvGraphicFramePr>
        <p:xfrm>
          <a:off x="2009775" y="2225728"/>
          <a:ext cx="9812745" cy="1361818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205462">
                  <a:extLst>
                    <a:ext uri="{9D8B030D-6E8A-4147-A177-3AD203B41FA5}">
                      <a16:colId xmlns:a16="http://schemas.microsoft.com/office/drawing/2014/main" val="3705301599"/>
                    </a:ext>
                  </a:extLst>
                </a:gridCol>
                <a:gridCol w="1865581">
                  <a:extLst>
                    <a:ext uri="{9D8B030D-6E8A-4147-A177-3AD203B41FA5}">
                      <a16:colId xmlns:a16="http://schemas.microsoft.com/office/drawing/2014/main" val="2045152560"/>
                    </a:ext>
                  </a:extLst>
                </a:gridCol>
                <a:gridCol w="1876121">
                  <a:extLst>
                    <a:ext uri="{9D8B030D-6E8A-4147-A177-3AD203B41FA5}">
                      <a16:colId xmlns:a16="http://schemas.microsoft.com/office/drawing/2014/main" val="3895492157"/>
                    </a:ext>
                  </a:extLst>
                </a:gridCol>
                <a:gridCol w="1865581">
                  <a:extLst>
                    <a:ext uri="{9D8B030D-6E8A-4147-A177-3AD203B41FA5}">
                      <a16:colId xmlns:a16="http://schemas.microsoft.com/office/drawing/2014/main" val="2259106471"/>
                    </a:ext>
                  </a:extLst>
                </a:gridCol>
              </a:tblGrid>
              <a:tr h="404643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7200" marB="7200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Better</a:t>
                      </a:r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Same</a:t>
                      </a:r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Worse</a:t>
                      </a:r>
                      <a:endParaRPr lang="en-US" sz="1200" b="1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691456"/>
                  </a:ext>
                </a:extLst>
              </a:tr>
              <a:tr h="40416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The society will be .... in terms of ethics in five years time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7200" marB="7200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27%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15%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43%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026715"/>
                  </a:ext>
                </a:extLst>
              </a:tr>
              <a:tr h="55301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The business world will be .... </a:t>
                      </a:r>
                      <a:endParaRPr lang="tr-TR" sz="120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in terms of ethics in five years time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7200" marB="7200" anchor="b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29%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21%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31%</a:t>
                      </a:r>
                      <a:endParaRPr lang="en-US" sz="12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36000" marT="7200" marB="7200" anchor="b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1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690062"/>
                  </a:ext>
                </a:extLst>
              </a:tr>
            </a:tbl>
          </a:graphicData>
        </a:graphic>
      </p:graphicFrame>
      <p:sp>
        <p:nvSpPr>
          <p:cNvPr id="35" name="19 Metin kutusu">
            <a:extLst>
              <a:ext uri="{FF2B5EF4-FFF2-40B4-BE49-F238E27FC236}">
                <a16:creationId xmlns:a16="http://schemas.microsoft.com/office/drawing/2014/main" id="{7391455F-1EBF-4C34-9179-92426FA567E5}"/>
              </a:ext>
            </a:extLst>
          </p:cNvPr>
          <p:cNvSpPr txBox="1"/>
          <p:nvPr/>
        </p:nvSpPr>
        <p:spPr>
          <a:xfrm>
            <a:off x="2023406" y="1355282"/>
            <a:ext cx="9684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82 % Businesswomen encountered  unethical behavior in their </a:t>
            </a: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p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rofessional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 life 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AD165CF-2E80-4C88-9125-503B0C515D1B}"/>
              </a:ext>
            </a:extLst>
          </p:cNvPr>
          <p:cNvSpPr/>
          <p:nvPr/>
        </p:nvSpPr>
        <p:spPr>
          <a:xfrm>
            <a:off x="2023405" y="1314695"/>
            <a:ext cx="9782050" cy="211150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  <a:gd name="connsiteX0" fmla="*/ 0 w 12169903"/>
              <a:gd name="connsiteY0" fmla="*/ 1105468 h 1132763"/>
              <a:gd name="connsiteX1" fmla="*/ 0 w 12169903"/>
              <a:gd name="connsiteY1" fmla="*/ 0 h 1132763"/>
              <a:gd name="connsiteX2" fmla="*/ 12160155 w 12169903"/>
              <a:gd name="connsiteY2" fmla="*/ 0 h 1132763"/>
              <a:gd name="connsiteX3" fmla="*/ 12169164 w 12169903"/>
              <a:gd name="connsiteY3" fmla="*/ 1132763 h 1132763"/>
              <a:gd name="connsiteX0" fmla="*/ 0 w 12199804"/>
              <a:gd name="connsiteY0" fmla="*/ 1105468 h 1132763"/>
              <a:gd name="connsiteX1" fmla="*/ 0 w 12199804"/>
              <a:gd name="connsiteY1" fmla="*/ 0 h 1132763"/>
              <a:gd name="connsiteX2" fmla="*/ 12199804 w 12199804"/>
              <a:gd name="connsiteY2" fmla="*/ 49370 h 1132763"/>
              <a:gd name="connsiteX3" fmla="*/ 12169164 w 12199804"/>
              <a:gd name="connsiteY3" fmla="*/ 1132763 h 1132763"/>
              <a:gd name="connsiteX0" fmla="*/ 0 w 12179050"/>
              <a:gd name="connsiteY0" fmla="*/ 1105468 h 1132763"/>
              <a:gd name="connsiteX1" fmla="*/ 0 w 12179050"/>
              <a:gd name="connsiteY1" fmla="*/ 0 h 1132763"/>
              <a:gd name="connsiteX2" fmla="*/ 12179050 w 12179050"/>
              <a:gd name="connsiteY2" fmla="*/ 49370 h 1132763"/>
              <a:gd name="connsiteX3" fmla="*/ 12169164 w 12179050"/>
              <a:gd name="connsiteY3" fmla="*/ 1132763 h 1132763"/>
              <a:gd name="connsiteX0" fmla="*/ 0 w 12179050"/>
              <a:gd name="connsiteY0" fmla="*/ 1105468 h 1132763"/>
              <a:gd name="connsiteX1" fmla="*/ 0 w 12179050"/>
              <a:gd name="connsiteY1" fmla="*/ 0 h 1132763"/>
              <a:gd name="connsiteX2" fmla="*/ 12179050 w 12179050"/>
              <a:gd name="connsiteY2" fmla="*/ 23532 h 1132763"/>
              <a:gd name="connsiteX3" fmla="*/ 12169164 w 12179050"/>
              <a:gd name="connsiteY3" fmla="*/ 1132763 h 1132763"/>
              <a:gd name="connsiteX0" fmla="*/ 0 w 12184909"/>
              <a:gd name="connsiteY0" fmla="*/ 1105468 h 1119839"/>
              <a:gd name="connsiteX1" fmla="*/ 0 w 12184909"/>
              <a:gd name="connsiteY1" fmla="*/ 0 h 1119839"/>
              <a:gd name="connsiteX2" fmla="*/ 12179050 w 12184909"/>
              <a:gd name="connsiteY2" fmla="*/ 23532 h 1119839"/>
              <a:gd name="connsiteX3" fmla="*/ 12183989 w 12184909"/>
              <a:gd name="connsiteY3" fmla="*/ 1119839 h 1119839"/>
              <a:gd name="connsiteX0" fmla="*/ 0 w 12179050"/>
              <a:gd name="connsiteY0" fmla="*/ 1105468 h 1119839"/>
              <a:gd name="connsiteX1" fmla="*/ 0 w 12179050"/>
              <a:gd name="connsiteY1" fmla="*/ 0 h 1119839"/>
              <a:gd name="connsiteX2" fmla="*/ 12179050 w 12179050"/>
              <a:gd name="connsiteY2" fmla="*/ 23532 h 1119839"/>
              <a:gd name="connsiteX3" fmla="*/ 12172129 w 12179050"/>
              <a:gd name="connsiteY3" fmla="*/ 1119839 h 1119839"/>
              <a:gd name="connsiteX0" fmla="*/ 0 w 12179497"/>
              <a:gd name="connsiteY0" fmla="*/ 1105468 h 1145677"/>
              <a:gd name="connsiteX1" fmla="*/ 0 w 12179497"/>
              <a:gd name="connsiteY1" fmla="*/ 0 h 1145677"/>
              <a:gd name="connsiteX2" fmla="*/ 12179050 w 12179497"/>
              <a:gd name="connsiteY2" fmla="*/ 23532 h 1145677"/>
              <a:gd name="connsiteX3" fmla="*/ 12178059 w 12179497"/>
              <a:gd name="connsiteY3" fmla="*/ 1145677 h 114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9497" h="1145677">
                <a:moveTo>
                  <a:pt x="0" y="1105468"/>
                </a:moveTo>
                <a:lnTo>
                  <a:pt x="0" y="0"/>
                </a:lnTo>
                <a:lnTo>
                  <a:pt x="12179050" y="23532"/>
                </a:lnTo>
                <a:cubicBezTo>
                  <a:pt x="12174501" y="401120"/>
                  <a:pt x="12182608" y="768089"/>
                  <a:pt x="12178059" y="1145677"/>
                </a:cubicBez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1FDBC63-D409-468E-95A6-5CA1690E5A1E}"/>
              </a:ext>
            </a:extLst>
          </p:cNvPr>
          <p:cNvSpPr/>
          <p:nvPr/>
        </p:nvSpPr>
        <p:spPr>
          <a:xfrm rot="10800000">
            <a:off x="2023405" y="1575985"/>
            <a:ext cx="9782050" cy="211150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  <a:gd name="connsiteX0" fmla="*/ 0 w 12169903"/>
              <a:gd name="connsiteY0" fmla="*/ 1105468 h 1132763"/>
              <a:gd name="connsiteX1" fmla="*/ 0 w 12169903"/>
              <a:gd name="connsiteY1" fmla="*/ 0 h 1132763"/>
              <a:gd name="connsiteX2" fmla="*/ 12160155 w 12169903"/>
              <a:gd name="connsiteY2" fmla="*/ 0 h 1132763"/>
              <a:gd name="connsiteX3" fmla="*/ 12169164 w 12169903"/>
              <a:gd name="connsiteY3" fmla="*/ 1132763 h 1132763"/>
              <a:gd name="connsiteX0" fmla="*/ 0 w 12199804"/>
              <a:gd name="connsiteY0" fmla="*/ 1105468 h 1132763"/>
              <a:gd name="connsiteX1" fmla="*/ 0 w 12199804"/>
              <a:gd name="connsiteY1" fmla="*/ 0 h 1132763"/>
              <a:gd name="connsiteX2" fmla="*/ 12199804 w 12199804"/>
              <a:gd name="connsiteY2" fmla="*/ 49370 h 1132763"/>
              <a:gd name="connsiteX3" fmla="*/ 12169164 w 12199804"/>
              <a:gd name="connsiteY3" fmla="*/ 1132763 h 1132763"/>
              <a:gd name="connsiteX0" fmla="*/ 0 w 12179050"/>
              <a:gd name="connsiteY0" fmla="*/ 1105468 h 1132763"/>
              <a:gd name="connsiteX1" fmla="*/ 0 w 12179050"/>
              <a:gd name="connsiteY1" fmla="*/ 0 h 1132763"/>
              <a:gd name="connsiteX2" fmla="*/ 12179050 w 12179050"/>
              <a:gd name="connsiteY2" fmla="*/ 49370 h 1132763"/>
              <a:gd name="connsiteX3" fmla="*/ 12169164 w 12179050"/>
              <a:gd name="connsiteY3" fmla="*/ 1132763 h 1132763"/>
              <a:gd name="connsiteX0" fmla="*/ 0 w 12179050"/>
              <a:gd name="connsiteY0" fmla="*/ 1105468 h 1132763"/>
              <a:gd name="connsiteX1" fmla="*/ 0 w 12179050"/>
              <a:gd name="connsiteY1" fmla="*/ 0 h 1132763"/>
              <a:gd name="connsiteX2" fmla="*/ 12179050 w 12179050"/>
              <a:gd name="connsiteY2" fmla="*/ 23532 h 1132763"/>
              <a:gd name="connsiteX3" fmla="*/ 12169164 w 12179050"/>
              <a:gd name="connsiteY3" fmla="*/ 1132763 h 1132763"/>
              <a:gd name="connsiteX0" fmla="*/ 0 w 12184909"/>
              <a:gd name="connsiteY0" fmla="*/ 1105468 h 1119839"/>
              <a:gd name="connsiteX1" fmla="*/ 0 w 12184909"/>
              <a:gd name="connsiteY1" fmla="*/ 0 h 1119839"/>
              <a:gd name="connsiteX2" fmla="*/ 12179050 w 12184909"/>
              <a:gd name="connsiteY2" fmla="*/ 23532 h 1119839"/>
              <a:gd name="connsiteX3" fmla="*/ 12183989 w 12184909"/>
              <a:gd name="connsiteY3" fmla="*/ 1119839 h 1119839"/>
              <a:gd name="connsiteX0" fmla="*/ 0 w 12179050"/>
              <a:gd name="connsiteY0" fmla="*/ 1105468 h 1119839"/>
              <a:gd name="connsiteX1" fmla="*/ 0 w 12179050"/>
              <a:gd name="connsiteY1" fmla="*/ 0 h 1119839"/>
              <a:gd name="connsiteX2" fmla="*/ 12179050 w 12179050"/>
              <a:gd name="connsiteY2" fmla="*/ 23532 h 1119839"/>
              <a:gd name="connsiteX3" fmla="*/ 12172129 w 12179050"/>
              <a:gd name="connsiteY3" fmla="*/ 1119839 h 1119839"/>
              <a:gd name="connsiteX0" fmla="*/ 0 w 12179497"/>
              <a:gd name="connsiteY0" fmla="*/ 1105468 h 1145677"/>
              <a:gd name="connsiteX1" fmla="*/ 0 w 12179497"/>
              <a:gd name="connsiteY1" fmla="*/ 0 h 1145677"/>
              <a:gd name="connsiteX2" fmla="*/ 12179050 w 12179497"/>
              <a:gd name="connsiteY2" fmla="*/ 23532 h 1145677"/>
              <a:gd name="connsiteX3" fmla="*/ 12178059 w 12179497"/>
              <a:gd name="connsiteY3" fmla="*/ 1145677 h 114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9497" h="1145677">
                <a:moveTo>
                  <a:pt x="0" y="1105468"/>
                </a:moveTo>
                <a:lnTo>
                  <a:pt x="0" y="0"/>
                </a:lnTo>
                <a:lnTo>
                  <a:pt x="12179050" y="23532"/>
                </a:lnTo>
                <a:cubicBezTo>
                  <a:pt x="12174501" y="401120"/>
                  <a:pt x="12182608" y="768089"/>
                  <a:pt x="12178059" y="1145677"/>
                </a:cubicBez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19 Metin kutusu">
            <a:extLst>
              <a:ext uri="{FF2B5EF4-FFF2-40B4-BE49-F238E27FC236}">
                <a16:creationId xmlns:a16="http://schemas.microsoft.com/office/drawing/2014/main" id="{CB889BEC-9832-46FF-ADDE-4C2703BB6CAA}"/>
              </a:ext>
            </a:extLst>
          </p:cNvPr>
          <p:cNvSpPr txBox="1"/>
          <p:nvPr/>
        </p:nvSpPr>
        <p:spPr>
          <a:xfrm>
            <a:off x="1946954" y="4053221"/>
            <a:ext cx="987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</a:rPr>
              <a:t>Business Women rate the adherence of the business sector to the ethical values 4,8 out of 10. 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4C2FF6B-320D-49E3-A4CA-AAF45C83C244}"/>
              </a:ext>
            </a:extLst>
          </p:cNvPr>
          <p:cNvSpPr/>
          <p:nvPr/>
        </p:nvSpPr>
        <p:spPr>
          <a:xfrm>
            <a:off x="2023405" y="4012634"/>
            <a:ext cx="9782050" cy="211150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  <a:gd name="connsiteX0" fmla="*/ 0 w 12169903"/>
              <a:gd name="connsiteY0" fmla="*/ 1105468 h 1132763"/>
              <a:gd name="connsiteX1" fmla="*/ 0 w 12169903"/>
              <a:gd name="connsiteY1" fmla="*/ 0 h 1132763"/>
              <a:gd name="connsiteX2" fmla="*/ 12160155 w 12169903"/>
              <a:gd name="connsiteY2" fmla="*/ 0 h 1132763"/>
              <a:gd name="connsiteX3" fmla="*/ 12169164 w 12169903"/>
              <a:gd name="connsiteY3" fmla="*/ 1132763 h 1132763"/>
              <a:gd name="connsiteX0" fmla="*/ 0 w 12199804"/>
              <a:gd name="connsiteY0" fmla="*/ 1105468 h 1132763"/>
              <a:gd name="connsiteX1" fmla="*/ 0 w 12199804"/>
              <a:gd name="connsiteY1" fmla="*/ 0 h 1132763"/>
              <a:gd name="connsiteX2" fmla="*/ 12199804 w 12199804"/>
              <a:gd name="connsiteY2" fmla="*/ 49370 h 1132763"/>
              <a:gd name="connsiteX3" fmla="*/ 12169164 w 12199804"/>
              <a:gd name="connsiteY3" fmla="*/ 1132763 h 1132763"/>
              <a:gd name="connsiteX0" fmla="*/ 0 w 12179050"/>
              <a:gd name="connsiteY0" fmla="*/ 1105468 h 1132763"/>
              <a:gd name="connsiteX1" fmla="*/ 0 w 12179050"/>
              <a:gd name="connsiteY1" fmla="*/ 0 h 1132763"/>
              <a:gd name="connsiteX2" fmla="*/ 12179050 w 12179050"/>
              <a:gd name="connsiteY2" fmla="*/ 49370 h 1132763"/>
              <a:gd name="connsiteX3" fmla="*/ 12169164 w 12179050"/>
              <a:gd name="connsiteY3" fmla="*/ 1132763 h 1132763"/>
              <a:gd name="connsiteX0" fmla="*/ 0 w 12179050"/>
              <a:gd name="connsiteY0" fmla="*/ 1105468 h 1132763"/>
              <a:gd name="connsiteX1" fmla="*/ 0 w 12179050"/>
              <a:gd name="connsiteY1" fmla="*/ 0 h 1132763"/>
              <a:gd name="connsiteX2" fmla="*/ 12179050 w 12179050"/>
              <a:gd name="connsiteY2" fmla="*/ 23532 h 1132763"/>
              <a:gd name="connsiteX3" fmla="*/ 12169164 w 12179050"/>
              <a:gd name="connsiteY3" fmla="*/ 1132763 h 1132763"/>
              <a:gd name="connsiteX0" fmla="*/ 0 w 12184909"/>
              <a:gd name="connsiteY0" fmla="*/ 1105468 h 1119839"/>
              <a:gd name="connsiteX1" fmla="*/ 0 w 12184909"/>
              <a:gd name="connsiteY1" fmla="*/ 0 h 1119839"/>
              <a:gd name="connsiteX2" fmla="*/ 12179050 w 12184909"/>
              <a:gd name="connsiteY2" fmla="*/ 23532 h 1119839"/>
              <a:gd name="connsiteX3" fmla="*/ 12183989 w 12184909"/>
              <a:gd name="connsiteY3" fmla="*/ 1119839 h 1119839"/>
              <a:gd name="connsiteX0" fmla="*/ 0 w 12179050"/>
              <a:gd name="connsiteY0" fmla="*/ 1105468 h 1119839"/>
              <a:gd name="connsiteX1" fmla="*/ 0 w 12179050"/>
              <a:gd name="connsiteY1" fmla="*/ 0 h 1119839"/>
              <a:gd name="connsiteX2" fmla="*/ 12179050 w 12179050"/>
              <a:gd name="connsiteY2" fmla="*/ 23532 h 1119839"/>
              <a:gd name="connsiteX3" fmla="*/ 12172129 w 12179050"/>
              <a:gd name="connsiteY3" fmla="*/ 1119839 h 1119839"/>
              <a:gd name="connsiteX0" fmla="*/ 0 w 12179497"/>
              <a:gd name="connsiteY0" fmla="*/ 1105468 h 1145677"/>
              <a:gd name="connsiteX1" fmla="*/ 0 w 12179497"/>
              <a:gd name="connsiteY1" fmla="*/ 0 h 1145677"/>
              <a:gd name="connsiteX2" fmla="*/ 12179050 w 12179497"/>
              <a:gd name="connsiteY2" fmla="*/ 23532 h 1145677"/>
              <a:gd name="connsiteX3" fmla="*/ 12178059 w 12179497"/>
              <a:gd name="connsiteY3" fmla="*/ 1145677 h 114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9497" h="1145677">
                <a:moveTo>
                  <a:pt x="0" y="1105468"/>
                </a:moveTo>
                <a:lnTo>
                  <a:pt x="0" y="0"/>
                </a:lnTo>
                <a:lnTo>
                  <a:pt x="12179050" y="23532"/>
                </a:lnTo>
                <a:cubicBezTo>
                  <a:pt x="12174501" y="401120"/>
                  <a:pt x="12182608" y="768089"/>
                  <a:pt x="12178059" y="1145677"/>
                </a:cubicBez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722EC71-A013-4F89-8144-59423B22C854}"/>
              </a:ext>
            </a:extLst>
          </p:cNvPr>
          <p:cNvSpPr/>
          <p:nvPr/>
        </p:nvSpPr>
        <p:spPr>
          <a:xfrm rot="10800000">
            <a:off x="2023405" y="4273924"/>
            <a:ext cx="9782050" cy="211150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  <a:gd name="connsiteX0" fmla="*/ 0 w 12169903"/>
              <a:gd name="connsiteY0" fmla="*/ 1105468 h 1132763"/>
              <a:gd name="connsiteX1" fmla="*/ 0 w 12169903"/>
              <a:gd name="connsiteY1" fmla="*/ 0 h 1132763"/>
              <a:gd name="connsiteX2" fmla="*/ 12160155 w 12169903"/>
              <a:gd name="connsiteY2" fmla="*/ 0 h 1132763"/>
              <a:gd name="connsiteX3" fmla="*/ 12169164 w 12169903"/>
              <a:gd name="connsiteY3" fmla="*/ 1132763 h 1132763"/>
              <a:gd name="connsiteX0" fmla="*/ 0 w 12199804"/>
              <a:gd name="connsiteY0" fmla="*/ 1105468 h 1132763"/>
              <a:gd name="connsiteX1" fmla="*/ 0 w 12199804"/>
              <a:gd name="connsiteY1" fmla="*/ 0 h 1132763"/>
              <a:gd name="connsiteX2" fmla="*/ 12199804 w 12199804"/>
              <a:gd name="connsiteY2" fmla="*/ 49370 h 1132763"/>
              <a:gd name="connsiteX3" fmla="*/ 12169164 w 12199804"/>
              <a:gd name="connsiteY3" fmla="*/ 1132763 h 1132763"/>
              <a:gd name="connsiteX0" fmla="*/ 0 w 12179050"/>
              <a:gd name="connsiteY0" fmla="*/ 1105468 h 1132763"/>
              <a:gd name="connsiteX1" fmla="*/ 0 w 12179050"/>
              <a:gd name="connsiteY1" fmla="*/ 0 h 1132763"/>
              <a:gd name="connsiteX2" fmla="*/ 12179050 w 12179050"/>
              <a:gd name="connsiteY2" fmla="*/ 49370 h 1132763"/>
              <a:gd name="connsiteX3" fmla="*/ 12169164 w 12179050"/>
              <a:gd name="connsiteY3" fmla="*/ 1132763 h 1132763"/>
              <a:gd name="connsiteX0" fmla="*/ 0 w 12179050"/>
              <a:gd name="connsiteY0" fmla="*/ 1105468 h 1132763"/>
              <a:gd name="connsiteX1" fmla="*/ 0 w 12179050"/>
              <a:gd name="connsiteY1" fmla="*/ 0 h 1132763"/>
              <a:gd name="connsiteX2" fmla="*/ 12179050 w 12179050"/>
              <a:gd name="connsiteY2" fmla="*/ 23532 h 1132763"/>
              <a:gd name="connsiteX3" fmla="*/ 12169164 w 12179050"/>
              <a:gd name="connsiteY3" fmla="*/ 1132763 h 1132763"/>
              <a:gd name="connsiteX0" fmla="*/ 0 w 12184909"/>
              <a:gd name="connsiteY0" fmla="*/ 1105468 h 1119839"/>
              <a:gd name="connsiteX1" fmla="*/ 0 w 12184909"/>
              <a:gd name="connsiteY1" fmla="*/ 0 h 1119839"/>
              <a:gd name="connsiteX2" fmla="*/ 12179050 w 12184909"/>
              <a:gd name="connsiteY2" fmla="*/ 23532 h 1119839"/>
              <a:gd name="connsiteX3" fmla="*/ 12183989 w 12184909"/>
              <a:gd name="connsiteY3" fmla="*/ 1119839 h 1119839"/>
              <a:gd name="connsiteX0" fmla="*/ 0 w 12179050"/>
              <a:gd name="connsiteY0" fmla="*/ 1105468 h 1119839"/>
              <a:gd name="connsiteX1" fmla="*/ 0 w 12179050"/>
              <a:gd name="connsiteY1" fmla="*/ 0 h 1119839"/>
              <a:gd name="connsiteX2" fmla="*/ 12179050 w 12179050"/>
              <a:gd name="connsiteY2" fmla="*/ 23532 h 1119839"/>
              <a:gd name="connsiteX3" fmla="*/ 12172129 w 12179050"/>
              <a:gd name="connsiteY3" fmla="*/ 1119839 h 1119839"/>
              <a:gd name="connsiteX0" fmla="*/ 0 w 12179497"/>
              <a:gd name="connsiteY0" fmla="*/ 1105468 h 1145677"/>
              <a:gd name="connsiteX1" fmla="*/ 0 w 12179497"/>
              <a:gd name="connsiteY1" fmla="*/ 0 h 1145677"/>
              <a:gd name="connsiteX2" fmla="*/ 12179050 w 12179497"/>
              <a:gd name="connsiteY2" fmla="*/ 23532 h 1145677"/>
              <a:gd name="connsiteX3" fmla="*/ 12178059 w 12179497"/>
              <a:gd name="connsiteY3" fmla="*/ 1145677 h 1145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9497" h="1145677">
                <a:moveTo>
                  <a:pt x="0" y="1105468"/>
                </a:moveTo>
                <a:lnTo>
                  <a:pt x="0" y="0"/>
                </a:lnTo>
                <a:lnTo>
                  <a:pt x="12179050" y="23532"/>
                </a:lnTo>
                <a:cubicBezTo>
                  <a:pt x="12174501" y="401120"/>
                  <a:pt x="12182608" y="768089"/>
                  <a:pt x="12178059" y="1145677"/>
                </a:cubicBez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31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3" grpId="0"/>
      <p:bldP spid="34" grpId="0" animBg="1"/>
      <p:bldP spid="34" grpId="1" animBg="1"/>
      <p:bldP spid="36" grpId="0" animBg="1"/>
      <p:bldP spid="26" grpId="0"/>
      <p:bldP spid="27" grpId="0"/>
      <p:bldP spid="29" grpId="0"/>
      <p:bldP spid="35" grpId="0" uiExpand="1" build="p"/>
      <p:bldP spid="38" grpId="0" animBg="1"/>
      <p:bldP spid="42" grpId="0" animBg="1"/>
      <p:bldP spid="43" grpId="0" uiExpand="1" build="p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4B5DE032-1E95-439C-9B51-7573A035A3D3}"/>
              </a:ext>
            </a:extLst>
          </p:cNvPr>
          <p:cNvSpPr/>
          <p:nvPr/>
        </p:nvSpPr>
        <p:spPr>
          <a:xfrm>
            <a:off x="0" y="6357859"/>
            <a:ext cx="12192000" cy="506525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Başlık 4">
            <a:extLst>
              <a:ext uri="{FF2B5EF4-FFF2-40B4-BE49-F238E27FC236}">
                <a16:creationId xmlns:a16="http://schemas.microsoft.com/office/drawing/2014/main" id="{5EC027BE-59F4-49C5-BB4A-C5896392F74E}"/>
              </a:ext>
            </a:extLst>
          </p:cNvPr>
          <p:cNvSpPr txBox="1">
            <a:spLocks/>
          </p:cNvSpPr>
          <p:nvPr/>
        </p:nvSpPr>
        <p:spPr>
          <a:xfrm>
            <a:off x="2066388" y="6474187"/>
            <a:ext cx="588335" cy="170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tr-TR" sz="1200" dirty="0">
                <a:solidFill>
                  <a:schemeClr val="bg1"/>
                </a:solidFill>
                <a:latin typeface="+mn-lt"/>
              </a:rPr>
              <a:t>N:120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2" name="Başlık 4">
            <a:extLst>
              <a:ext uri="{FF2B5EF4-FFF2-40B4-BE49-F238E27FC236}">
                <a16:creationId xmlns:a16="http://schemas.microsoft.com/office/drawing/2014/main" id="{F5FDB03A-8A90-4102-B8FE-E6F6DD939E51}"/>
              </a:ext>
            </a:extLst>
          </p:cNvPr>
          <p:cNvSpPr txBox="1">
            <a:spLocks/>
          </p:cNvSpPr>
          <p:nvPr/>
        </p:nvSpPr>
        <p:spPr>
          <a:xfrm>
            <a:off x="2673707" y="6485390"/>
            <a:ext cx="7166921" cy="240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tr-TR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1000" b="0" i="0">
                <a:solidFill>
                  <a:schemeClr val="bg1"/>
                </a:solidFill>
                <a:ea typeface="+mj-ea"/>
                <a:cs typeface="Arial"/>
              </a:defRPr>
            </a:lvl1pPr>
          </a:lstStyle>
          <a:p>
            <a:r>
              <a:rPr lang="en-US" dirty="0"/>
              <a:t>S6. Evaluate the institutions given below in terms of ethical values on a scale that indicates " 0: No ethical values', 10:Very ethical.' "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111D575-2628-4F35-A6AE-1F2BD4E37889}"/>
              </a:ext>
            </a:extLst>
          </p:cNvPr>
          <p:cNvSpPr txBox="1"/>
          <p:nvPr/>
        </p:nvSpPr>
        <p:spPr>
          <a:xfrm>
            <a:off x="1927497" y="941943"/>
            <a:ext cx="9309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lang="en-US" sz="2000" b="0" i="0" u="none" strike="noStrike" kern="1200" spc="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Montserrat Light" pitchFamily="2" charset="-94"/>
                <a:ea typeface="+mn-ea"/>
                <a:cs typeface="+mn-cs"/>
              </a:defRPr>
            </a:pPr>
            <a:r>
              <a:rPr lang="en-US" sz="1800" b="1" i="0" u="none" strike="noStrike" kern="1200" spc="0" normalizeH="0" baseline="0" dirty="0">
                <a:solidFill>
                  <a:srgbClr val="0070C0"/>
                </a:solidFill>
                <a:effectLst/>
                <a:latin typeface="Montserrat Light" pitchFamily="2" charset="-94"/>
                <a:ea typeface="+mn-ea"/>
                <a:cs typeface="+mn-cs"/>
              </a:rPr>
              <a:t>Evaluation of the Institutions in terms of Ethical Values (Average / 10)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EC03AF-1142-40C1-B0CD-E2BC0AB02B74}"/>
              </a:ext>
            </a:extLst>
          </p:cNvPr>
          <p:cNvSpPr/>
          <p:nvPr/>
        </p:nvSpPr>
        <p:spPr>
          <a:xfrm rot="10800000">
            <a:off x="0" y="0"/>
            <a:ext cx="12191997" cy="885206"/>
          </a:xfrm>
          <a:prstGeom prst="rect">
            <a:avLst/>
          </a:prstGeom>
          <a:solidFill>
            <a:srgbClr val="0B54A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7A090-E929-47A8-8DC3-A114933F9EE2}"/>
              </a:ext>
            </a:extLst>
          </p:cNvPr>
          <p:cNvSpPr/>
          <p:nvPr/>
        </p:nvSpPr>
        <p:spPr>
          <a:xfrm rot="5400000">
            <a:off x="-2898246" y="2686759"/>
            <a:ext cx="7339265" cy="1580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" y="263808"/>
            <a:ext cx="1190774" cy="457446"/>
          </a:xfrm>
          <a:prstGeom prst="rect">
            <a:avLst/>
          </a:prstGeom>
        </p:spPr>
      </p:pic>
      <p:sp>
        <p:nvSpPr>
          <p:cNvPr id="24" name="Rectangle 114">
            <a:extLst>
              <a:ext uri="{FF2B5EF4-FFF2-40B4-BE49-F238E27FC236}">
                <a16:creationId xmlns:a16="http://schemas.microsoft.com/office/drawing/2014/main" id="{D027BFDC-EC8F-4DEF-9925-D50382A6946D}"/>
              </a:ext>
            </a:extLst>
          </p:cNvPr>
          <p:cNvSpPr/>
          <p:nvPr/>
        </p:nvSpPr>
        <p:spPr>
          <a:xfrm>
            <a:off x="9090686" y="10730437"/>
            <a:ext cx="23086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tr-TR" sz="2700" dirty="0">
                <a:solidFill>
                  <a:srgbClr val="FFFFFF">
                    <a:lumMod val="50000"/>
                  </a:srgb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	 </a:t>
            </a:r>
            <a:endParaRPr lang="en-US" sz="2700" dirty="0">
              <a:solidFill>
                <a:srgbClr val="FFFFFF">
                  <a:lumMod val="50000"/>
                </a:srgbClr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pic>
        <p:nvPicPr>
          <p:cNvPr id="2" name="Resim 1" descr="metin içeren bir resim&#10;&#10;Açıklama otomatik olarak oluşturuldu">
            <a:extLst>
              <a:ext uri="{FF2B5EF4-FFF2-40B4-BE49-F238E27FC236}">
                <a16:creationId xmlns:a16="http://schemas.microsoft.com/office/drawing/2014/main" id="{EF02CB5E-906B-FF60-37FA-592ACDED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1226400"/>
            <a:ext cx="1265285" cy="120063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FEDBC00-AC92-EB86-F594-1CB6FF0C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771"/>
            <a:ext cx="1416100" cy="941472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D0C563E-C6C7-E9CF-508C-352C7BD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5054486"/>
            <a:ext cx="1213418" cy="7250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77E6A-AEFF-404F-A5F8-BA5AC43006D5}"/>
              </a:ext>
            </a:extLst>
          </p:cNvPr>
          <p:cNvCxnSpPr/>
          <p:nvPr/>
        </p:nvCxnSpPr>
        <p:spPr>
          <a:xfrm flipH="1">
            <a:off x="89398" y="890337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A0555-99DD-4809-B3B8-EC202CDAED3C}"/>
              </a:ext>
            </a:extLst>
          </p:cNvPr>
          <p:cNvCxnSpPr/>
          <p:nvPr/>
        </p:nvCxnSpPr>
        <p:spPr>
          <a:xfrm flipH="1">
            <a:off x="89398" y="2767263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1CE9BF-7985-4F0E-B491-6255701C0FB7}"/>
              </a:ext>
            </a:extLst>
          </p:cNvPr>
          <p:cNvCxnSpPr/>
          <p:nvPr/>
        </p:nvCxnSpPr>
        <p:spPr>
          <a:xfrm flipH="1">
            <a:off x="89398" y="4535905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9ABAD-783A-4C8A-8AD9-9F67B49DF86A}"/>
              </a:ext>
            </a:extLst>
          </p:cNvPr>
          <p:cNvCxnSpPr/>
          <p:nvPr/>
        </p:nvCxnSpPr>
        <p:spPr>
          <a:xfrm flipH="1">
            <a:off x="89398" y="6304548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07CD068C-A250-4778-A285-113AF46AA42D}"/>
              </a:ext>
            </a:extLst>
          </p:cNvPr>
          <p:cNvSpPr txBox="1">
            <a:spLocks/>
          </p:cNvSpPr>
          <p:nvPr/>
        </p:nvSpPr>
        <p:spPr>
          <a:xfrm>
            <a:off x="1927497" y="79924"/>
            <a:ext cx="9862425" cy="552893"/>
          </a:xfrm>
          <a:prstGeom prst="rect">
            <a:avLst/>
          </a:prstGeom>
        </p:spPr>
        <p:txBody>
          <a:bodyPr vert="horz" lIns="76274" tIns="38137" rIns="76274" bIns="38137" rtlCol="0" anchor="b">
            <a:noAutofit/>
          </a:bodyPr>
          <a:lstStyle>
            <a:lvl1pPr algn="ctr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Montserrat Light" pitchFamily="2" charset="-94"/>
                <a:ea typeface="Open Sans ExtraBold" panose="020B0906030804020204" pitchFamily="34" charset="0"/>
                <a:cs typeface="Open Sans ExtraBold" panose="020B0906030804020204" pitchFamily="34" charset="0"/>
              </a:rPr>
              <a:t>Ethics</a:t>
            </a: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442B0DA7-9617-40A7-9DA4-E58BB46D9FA8}"/>
              </a:ext>
            </a:extLst>
          </p:cNvPr>
          <p:cNvSpPr/>
          <p:nvPr/>
        </p:nvSpPr>
        <p:spPr>
          <a:xfrm rot="16200000">
            <a:off x="10485487" y="287563"/>
            <a:ext cx="1994078" cy="1418949"/>
          </a:xfrm>
          <a:prstGeom prst="rect">
            <a:avLst/>
          </a:prstGeom>
          <a:blipFill>
            <a:blip r:embed="rId6" cstate="print"/>
            <a:stretch>
              <a:fillRect t="1" b="-4844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D50E59A-E5ED-4C4D-9755-96CD8C35D155}"/>
              </a:ext>
            </a:extLst>
          </p:cNvPr>
          <p:cNvSpPr/>
          <p:nvPr/>
        </p:nvSpPr>
        <p:spPr>
          <a:xfrm rot="10800000">
            <a:off x="2023406" y="10632515"/>
            <a:ext cx="9766516" cy="927801"/>
          </a:xfrm>
          <a:custGeom>
            <a:avLst/>
            <a:gdLst>
              <a:gd name="connsiteX0" fmla="*/ 0 w 12692418"/>
              <a:gd name="connsiteY0" fmla="*/ 1105468 h 1105468"/>
              <a:gd name="connsiteX1" fmla="*/ 0 w 12692418"/>
              <a:gd name="connsiteY1" fmla="*/ 0 h 1105468"/>
              <a:gd name="connsiteX2" fmla="*/ 12160155 w 12692418"/>
              <a:gd name="connsiteY2" fmla="*/ 0 h 1105468"/>
              <a:gd name="connsiteX3" fmla="*/ 12160155 w 12692418"/>
              <a:gd name="connsiteY3" fmla="*/ 873456 h 1105468"/>
              <a:gd name="connsiteX4" fmla="*/ 12487701 w 12692418"/>
              <a:gd name="connsiteY4" fmla="*/ 668740 h 1105468"/>
              <a:gd name="connsiteX5" fmla="*/ 12692418 w 12692418"/>
              <a:gd name="connsiteY5" fmla="*/ 955343 h 1105468"/>
              <a:gd name="connsiteX0" fmla="*/ 0 w 12487701"/>
              <a:gd name="connsiteY0" fmla="*/ 1105468 h 1105468"/>
              <a:gd name="connsiteX1" fmla="*/ 0 w 12487701"/>
              <a:gd name="connsiteY1" fmla="*/ 0 h 1105468"/>
              <a:gd name="connsiteX2" fmla="*/ 12160155 w 12487701"/>
              <a:gd name="connsiteY2" fmla="*/ 0 h 1105468"/>
              <a:gd name="connsiteX3" fmla="*/ 12160155 w 12487701"/>
              <a:gd name="connsiteY3" fmla="*/ 873456 h 1105468"/>
              <a:gd name="connsiteX4" fmla="*/ 12487701 w 12487701"/>
              <a:gd name="connsiteY4" fmla="*/ 668740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60155 w 12160155"/>
              <a:gd name="connsiteY3" fmla="*/ 873456 h 1105468"/>
              <a:gd name="connsiteX0" fmla="*/ 0 w 12160155"/>
              <a:gd name="connsiteY0" fmla="*/ 1105468 h 1105468"/>
              <a:gd name="connsiteX1" fmla="*/ 0 w 12160155"/>
              <a:gd name="connsiteY1" fmla="*/ 0 h 1105468"/>
              <a:gd name="connsiteX2" fmla="*/ 12160155 w 12160155"/>
              <a:gd name="connsiteY2" fmla="*/ 0 h 1105468"/>
              <a:gd name="connsiteX3" fmla="*/ 12146508 w 12160155"/>
              <a:gd name="connsiteY3" fmla="*/ 1037229 h 1105468"/>
              <a:gd name="connsiteX0" fmla="*/ 0 w 12160155"/>
              <a:gd name="connsiteY0" fmla="*/ 1105468 h 1146411"/>
              <a:gd name="connsiteX1" fmla="*/ 0 w 12160155"/>
              <a:gd name="connsiteY1" fmla="*/ 0 h 1146411"/>
              <a:gd name="connsiteX2" fmla="*/ 12160155 w 12160155"/>
              <a:gd name="connsiteY2" fmla="*/ 0 h 1146411"/>
              <a:gd name="connsiteX3" fmla="*/ 12146508 w 12160155"/>
              <a:gd name="connsiteY3" fmla="*/ 1146411 h 1146411"/>
              <a:gd name="connsiteX0" fmla="*/ 0 w 12160155"/>
              <a:gd name="connsiteY0" fmla="*/ 1105468 h 1132763"/>
              <a:gd name="connsiteX1" fmla="*/ 0 w 12160155"/>
              <a:gd name="connsiteY1" fmla="*/ 0 h 1132763"/>
              <a:gd name="connsiteX2" fmla="*/ 12160155 w 12160155"/>
              <a:gd name="connsiteY2" fmla="*/ 0 h 1132763"/>
              <a:gd name="connsiteX3" fmla="*/ 12146508 w 12160155"/>
              <a:gd name="connsiteY3" fmla="*/ 1132763 h 113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0155" h="1132763">
                <a:moveTo>
                  <a:pt x="0" y="1105468"/>
                </a:moveTo>
                <a:lnTo>
                  <a:pt x="0" y="0"/>
                </a:lnTo>
                <a:lnTo>
                  <a:pt x="12160155" y="0"/>
                </a:lnTo>
                <a:lnTo>
                  <a:pt x="12146508" y="1132763"/>
                </a:lnTo>
              </a:path>
            </a:pathLst>
          </a:cu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46" name="Grafik 10">
            <a:extLst>
              <a:ext uri="{FF2B5EF4-FFF2-40B4-BE49-F238E27FC236}">
                <a16:creationId xmlns:a16="http://schemas.microsoft.com/office/drawing/2014/main" id="{ED48149D-D007-46EF-B1C2-1C2C68EC8D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73031"/>
              </p:ext>
            </p:extLst>
          </p:nvPr>
        </p:nvGraphicFramePr>
        <p:xfrm>
          <a:off x="1580742" y="1226400"/>
          <a:ext cx="10250000" cy="522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482A0AC-A7B4-46A2-8D42-DFEE36BD5A85}"/>
              </a:ext>
            </a:extLst>
          </p:cNvPr>
          <p:cNvCxnSpPr>
            <a:cxnSpLocks/>
          </p:cNvCxnSpPr>
          <p:nvPr/>
        </p:nvCxnSpPr>
        <p:spPr>
          <a:xfrm>
            <a:off x="2009775" y="2117046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063F1A0-0C0A-4CE5-AA97-915847BABEA6}"/>
              </a:ext>
            </a:extLst>
          </p:cNvPr>
          <p:cNvCxnSpPr>
            <a:cxnSpLocks/>
          </p:cNvCxnSpPr>
          <p:nvPr/>
        </p:nvCxnSpPr>
        <p:spPr>
          <a:xfrm>
            <a:off x="2009775" y="2494400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C27E3E0-8DD3-4B7F-A894-E25A73C9564F}"/>
              </a:ext>
            </a:extLst>
          </p:cNvPr>
          <p:cNvCxnSpPr>
            <a:cxnSpLocks/>
          </p:cNvCxnSpPr>
          <p:nvPr/>
        </p:nvCxnSpPr>
        <p:spPr>
          <a:xfrm>
            <a:off x="2009775" y="2859722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B8FA9EB-DCB5-42E4-A4F3-17723F6645BB}"/>
              </a:ext>
            </a:extLst>
          </p:cNvPr>
          <p:cNvCxnSpPr>
            <a:cxnSpLocks/>
          </p:cNvCxnSpPr>
          <p:nvPr/>
        </p:nvCxnSpPr>
        <p:spPr>
          <a:xfrm>
            <a:off x="2009775" y="3249108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CAA803-D04A-43D3-B3B6-61764C41ED73}"/>
              </a:ext>
            </a:extLst>
          </p:cNvPr>
          <p:cNvCxnSpPr>
            <a:cxnSpLocks/>
          </p:cNvCxnSpPr>
          <p:nvPr/>
        </p:nvCxnSpPr>
        <p:spPr>
          <a:xfrm>
            <a:off x="2009775" y="3626462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0B59CEE-5A10-4E6A-A872-93ABCE2BA7B7}"/>
              </a:ext>
            </a:extLst>
          </p:cNvPr>
          <p:cNvCxnSpPr>
            <a:cxnSpLocks/>
          </p:cNvCxnSpPr>
          <p:nvPr/>
        </p:nvCxnSpPr>
        <p:spPr>
          <a:xfrm>
            <a:off x="2009775" y="4003816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B43877-AE30-4D56-A9E9-9E37AFCDE28A}"/>
              </a:ext>
            </a:extLst>
          </p:cNvPr>
          <p:cNvCxnSpPr>
            <a:cxnSpLocks/>
          </p:cNvCxnSpPr>
          <p:nvPr/>
        </p:nvCxnSpPr>
        <p:spPr>
          <a:xfrm>
            <a:off x="2009775" y="4391803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F3BAD08-314D-4D19-863E-EE285F30AFEB}"/>
              </a:ext>
            </a:extLst>
          </p:cNvPr>
          <p:cNvCxnSpPr>
            <a:cxnSpLocks/>
          </p:cNvCxnSpPr>
          <p:nvPr/>
        </p:nvCxnSpPr>
        <p:spPr>
          <a:xfrm>
            <a:off x="2009775" y="4758524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F3C31BE-3F76-4D7D-BB2B-E3EBBFEC3339}"/>
              </a:ext>
            </a:extLst>
          </p:cNvPr>
          <p:cNvCxnSpPr>
            <a:cxnSpLocks/>
          </p:cNvCxnSpPr>
          <p:nvPr/>
        </p:nvCxnSpPr>
        <p:spPr>
          <a:xfrm>
            <a:off x="2009775" y="5135878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84912CC-3119-4EC7-B773-F57FA098AED8}"/>
              </a:ext>
            </a:extLst>
          </p:cNvPr>
          <p:cNvCxnSpPr>
            <a:cxnSpLocks/>
          </p:cNvCxnSpPr>
          <p:nvPr/>
        </p:nvCxnSpPr>
        <p:spPr>
          <a:xfrm>
            <a:off x="2009775" y="5513232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B717EF9-05E5-46A8-A33B-642D712BE4D3}"/>
              </a:ext>
            </a:extLst>
          </p:cNvPr>
          <p:cNvCxnSpPr>
            <a:cxnSpLocks/>
          </p:cNvCxnSpPr>
          <p:nvPr/>
        </p:nvCxnSpPr>
        <p:spPr>
          <a:xfrm>
            <a:off x="2009775" y="5890586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A52D8E6-9623-4026-9A53-EBAA0310A57E}"/>
              </a:ext>
            </a:extLst>
          </p:cNvPr>
          <p:cNvCxnSpPr>
            <a:cxnSpLocks/>
          </p:cNvCxnSpPr>
          <p:nvPr/>
        </p:nvCxnSpPr>
        <p:spPr>
          <a:xfrm>
            <a:off x="2009775" y="6267941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6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46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46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46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46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46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46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46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50"/>
                                        <p:tgtEl>
                                          <p:spTgt spid="46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25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50"/>
                                        <p:tgtEl>
                                          <p:spTgt spid="46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50"/>
                                        <p:tgtEl>
                                          <p:spTgt spid="46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25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50"/>
                                        <p:tgtEl>
                                          <p:spTgt spid="46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500"/>
                            </p:stCondLst>
                            <p:childTnLst>
                              <p:par>
                                <p:cTn id="1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75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250"/>
                                        <p:tgtEl>
                                          <p:spTgt spid="46">
                                            <p:graphicEl>
                                              <a:chart seriesIdx="0" categoryIdx="1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0"/>
                            </p:stCondLst>
                            <p:childTnLst>
                              <p:par>
                                <p:cTn id="1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250"/>
                            </p:stCondLst>
                            <p:childTnLst>
                              <p:par>
                                <p:cTn id="1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2" grpId="0"/>
      <p:bldP spid="47" grpId="0"/>
      <p:bldP spid="36" grpId="0" animBg="1"/>
      <p:bldGraphic spid="46" grpId="0" uiExpand="1">
        <p:bldSub>
          <a:bldChart bld="categoryEl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4A37FC68-65DE-4840-9763-ADF1C41A74D4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0F0CA1AF-FB6E-403D-95B0-BEC9129FC086}"/>
              </a:ext>
            </a:extLst>
          </p:cNvPr>
          <p:cNvSpPr/>
          <p:nvPr/>
        </p:nvSpPr>
        <p:spPr>
          <a:xfrm>
            <a:off x="1471937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80925E4C-0FD1-4228-A9D0-8869C463D523}"/>
              </a:ext>
            </a:extLst>
          </p:cNvPr>
          <p:cNvSpPr/>
          <p:nvPr/>
        </p:nvSpPr>
        <p:spPr>
          <a:xfrm>
            <a:off x="1770618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5D43E3E-2DC9-45A1-8386-DF28A0F74DAA}"/>
              </a:ext>
            </a:extLst>
          </p:cNvPr>
          <p:cNvSpPr/>
          <p:nvPr/>
        </p:nvSpPr>
        <p:spPr>
          <a:xfrm>
            <a:off x="2058650" y="8428204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195CCCD-42B9-42A3-8BAF-D361E6EC6EA8}"/>
              </a:ext>
            </a:extLst>
          </p:cNvPr>
          <p:cNvSpPr/>
          <p:nvPr/>
        </p:nvSpPr>
        <p:spPr>
          <a:xfrm>
            <a:off x="1603352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F4A290C5-D527-4451-B4A3-824D6FEB57EA}"/>
              </a:ext>
            </a:extLst>
          </p:cNvPr>
          <p:cNvSpPr/>
          <p:nvPr/>
        </p:nvSpPr>
        <p:spPr>
          <a:xfrm>
            <a:off x="1942094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8DD5E84F-0F56-47F7-8CB7-1F55506AC48C}"/>
              </a:ext>
            </a:extLst>
          </p:cNvPr>
          <p:cNvSpPr/>
          <p:nvPr/>
        </p:nvSpPr>
        <p:spPr>
          <a:xfrm>
            <a:off x="2240775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3BF2A22C-5021-405C-B976-3F20CFAC1924}"/>
              </a:ext>
            </a:extLst>
          </p:cNvPr>
          <p:cNvSpPr/>
          <p:nvPr/>
        </p:nvSpPr>
        <p:spPr>
          <a:xfrm>
            <a:off x="2528807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5D503F9C-AEF1-4E5E-A011-5865117FFC69}"/>
              </a:ext>
            </a:extLst>
          </p:cNvPr>
          <p:cNvSpPr/>
          <p:nvPr/>
        </p:nvSpPr>
        <p:spPr>
          <a:xfrm>
            <a:off x="2827488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BF5F4251-9921-4F01-B1E2-BB9A4DB4CD4F}"/>
              </a:ext>
            </a:extLst>
          </p:cNvPr>
          <p:cNvSpPr/>
          <p:nvPr/>
        </p:nvSpPr>
        <p:spPr>
          <a:xfrm>
            <a:off x="3157079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BA88A8CE-AB16-47D1-AB36-7794FC1D53F6}"/>
              </a:ext>
            </a:extLst>
          </p:cNvPr>
          <p:cNvSpPr/>
          <p:nvPr/>
        </p:nvSpPr>
        <p:spPr>
          <a:xfrm>
            <a:off x="3455760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8">
            <a:extLst>
              <a:ext uri="{FF2B5EF4-FFF2-40B4-BE49-F238E27FC236}">
                <a16:creationId xmlns:a16="http://schemas.microsoft.com/office/drawing/2014/main" id="{83AAC7F4-043E-40AB-A60E-AAD2C77C117E}"/>
              </a:ext>
            </a:extLst>
          </p:cNvPr>
          <p:cNvSpPr/>
          <p:nvPr/>
        </p:nvSpPr>
        <p:spPr>
          <a:xfrm>
            <a:off x="3743792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99E17B2E-C073-4C62-AEAD-FBE3EE4F96B9}"/>
              </a:ext>
            </a:extLst>
          </p:cNvPr>
          <p:cNvSpPr/>
          <p:nvPr/>
        </p:nvSpPr>
        <p:spPr>
          <a:xfrm>
            <a:off x="4042473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56E6E082-7BF4-4FE1-B8DD-676959B84D1E}"/>
              </a:ext>
            </a:extLst>
          </p:cNvPr>
          <p:cNvSpPr/>
          <p:nvPr/>
        </p:nvSpPr>
        <p:spPr>
          <a:xfrm>
            <a:off x="4381215" y="7064625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971014C-7A0E-4001-981B-C7AE6E10370D}"/>
              </a:ext>
            </a:extLst>
          </p:cNvPr>
          <p:cNvSpPr/>
          <p:nvPr/>
        </p:nvSpPr>
        <p:spPr>
          <a:xfrm>
            <a:off x="1230843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8">
            <a:extLst>
              <a:ext uri="{FF2B5EF4-FFF2-40B4-BE49-F238E27FC236}">
                <a16:creationId xmlns:a16="http://schemas.microsoft.com/office/drawing/2014/main" id="{AA76EB57-4533-403A-9633-F5EE87752113}"/>
              </a:ext>
            </a:extLst>
          </p:cNvPr>
          <p:cNvSpPr/>
          <p:nvPr/>
        </p:nvSpPr>
        <p:spPr>
          <a:xfrm>
            <a:off x="1518875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135A41D2-FE01-4153-9F24-D0509B4E3904}"/>
              </a:ext>
            </a:extLst>
          </p:cNvPr>
          <p:cNvSpPr/>
          <p:nvPr/>
        </p:nvSpPr>
        <p:spPr>
          <a:xfrm>
            <a:off x="1817556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9FFAA48A-B05C-48BA-A85D-0368815B79FC}"/>
              </a:ext>
            </a:extLst>
          </p:cNvPr>
          <p:cNvSpPr/>
          <p:nvPr/>
        </p:nvSpPr>
        <p:spPr>
          <a:xfrm>
            <a:off x="2012282" y="8861341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41767C4B-24CA-48F0-9C79-FF5930E8BA2D}"/>
              </a:ext>
            </a:extLst>
          </p:cNvPr>
          <p:cNvSpPr/>
          <p:nvPr/>
        </p:nvSpPr>
        <p:spPr>
          <a:xfrm>
            <a:off x="1556984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41F554C8-3D38-49F0-956C-DF9422DFCE2A}"/>
              </a:ext>
            </a:extLst>
          </p:cNvPr>
          <p:cNvSpPr/>
          <p:nvPr/>
        </p:nvSpPr>
        <p:spPr>
          <a:xfrm>
            <a:off x="1845016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E55152A5-EF56-4A90-A3E2-086D55991455}"/>
              </a:ext>
            </a:extLst>
          </p:cNvPr>
          <p:cNvSpPr/>
          <p:nvPr/>
        </p:nvSpPr>
        <p:spPr>
          <a:xfrm>
            <a:off x="2143697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B08E7C29-29AB-44DA-B1CF-78A12F170D41}"/>
              </a:ext>
            </a:extLst>
          </p:cNvPr>
          <p:cNvSpPr/>
          <p:nvPr/>
        </p:nvSpPr>
        <p:spPr>
          <a:xfrm>
            <a:off x="2482439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8C81792E-43E2-43F4-856A-6A5E863DDF31}"/>
              </a:ext>
            </a:extLst>
          </p:cNvPr>
          <p:cNvSpPr/>
          <p:nvPr/>
        </p:nvSpPr>
        <p:spPr>
          <a:xfrm>
            <a:off x="2781120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75B4FF86-FB32-4B28-9825-63FC61EEE0A1}"/>
              </a:ext>
            </a:extLst>
          </p:cNvPr>
          <p:cNvSpPr/>
          <p:nvPr/>
        </p:nvSpPr>
        <p:spPr>
          <a:xfrm>
            <a:off x="3069152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D376E5A0-AAE8-4144-8361-5F8B918919E4}"/>
              </a:ext>
            </a:extLst>
          </p:cNvPr>
          <p:cNvSpPr/>
          <p:nvPr/>
        </p:nvSpPr>
        <p:spPr>
          <a:xfrm>
            <a:off x="3367833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DB5A0572-F18A-4F09-9A5C-C84483E3F49A}"/>
              </a:ext>
            </a:extLst>
          </p:cNvPr>
          <p:cNvSpPr/>
          <p:nvPr/>
        </p:nvSpPr>
        <p:spPr>
          <a:xfrm>
            <a:off x="3697424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8">
            <a:extLst>
              <a:ext uri="{FF2B5EF4-FFF2-40B4-BE49-F238E27FC236}">
                <a16:creationId xmlns:a16="http://schemas.microsoft.com/office/drawing/2014/main" id="{3F54E75C-62EC-4A7D-9353-09AB83A5F5A4}"/>
              </a:ext>
            </a:extLst>
          </p:cNvPr>
          <p:cNvSpPr/>
          <p:nvPr/>
        </p:nvSpPr>
        <p:spPr>
          <a:xfrm>
            <a:off x="3996105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8">
            <a:extLst>
              <a:ext uri="{FF2B5EF4-FFF2-40B4-BE49-F238E27FC236}">
                <a16:creationId xmlns:a16="http://schemas.microsoft.com/office/drawing/2014/main" id="{F76D3970-97C9-42C4-B5A7-77C278EC3738}"/>
              </a:ext>
            </a:extLst>
          </p:cNvPr>
          <p:cNvSpPr/>
          <p:nvPr/>
        </p:nvSpPr>
        <p:spPr>
          <a:xfrm>
            <a:off x="4284137" y="74977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8">
            <a:extLst>
              <a:ext uri="{FF2B5EF4-FFF2-40B4-BE49-F238E27FC236}">
                <a16:creationId xmlns:a16="http://schemas.microsoft.com/office/drawing/2014/main" id="{0573B92C-6E8D-4786-A307-E26B3CDAEE17}"/>
              </a:ext>
            </a:extLst>
          </p:cNvPr>
          <p:cNvSpPr/>
          <p:nvPr/>
        </p:nvSpPr>
        <p:spPr>
          <a:xfrm>
            <a:off x="1983997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8">
            <a:extLst>
              <a:ext uri="{FF2B5EF4-FFF2-40B4-BE49-F238E27FC236}">
                <a16:creationId xmlns:a16="http://schemas.microsoft.com/office/drawing/2014/main" id="{19B8B210-AC38-4A7F-B5CD-E87FC04CB94E}"/>
              </a:ext>
            </a:extLst>
          </p:cNvPr>
          <p:cNvSpPr/>
          <p:nvPr/>
        </p:nvSpPr>
        <p:spPr>
          <a:xfrm>
            <a:off x="2322739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8">
            <a:extLst>
              <a:ext uri="{FF2B5EF4-FFF2-40B4-BE49-F238E27FC236}">
                <a16:creationId xmlns:a16="http://schemas.microsoft.com/office/drawing/2014/main" id="{7345F93B-2378-4481-AE9B-360AA340A406}"/>
              </a:ext>
            </a:extLst>
          </p:cNvPr>
          <p:cNvSpPr/>
          <p:nvPr/>
        </p:nvSpPr>
        <p:spPr>
          <a:xfrm>
            <a:off x="2621420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id="{CD44E4F9-876A-4C90-B486-D9A4DA1012D9}"/>
              </a:ext>
            </a:extLst>
          </p:cNvPr>
          <p:cNvSpPr/>
          <p:nvPr/>
        </p:nvSpPr>
        <p:spPr>
          <a:xfrm>
            <a:off x="2909452" y="8107362"/>
            <a:ext cx="355623" cy="851027"/>
          </a:xfrm>
          <a:prstGeom prst="rect">
            <a:avLst/>
          </a:prstGeom>
          <a:blipFill dpi="0" rotWithShape="1">
            <a:blip r:embed="rId2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7328E-A46E-4C93-A4A0-E2237F55A2BA}"/>
              </a:ext>
            </a:extLst>
          </p:cNvPr>
          <p:cNvSpPr txBox="1"/>
          <p:nvPr/>
        </p:nvSpPr>
        <p:spPr>
          <a:xfrm>
            <a:off x="3335201" y="3941082"/>
            <a:ext cx="8006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2800" b="1" dirty="0">
                <a:solidFill>
                  <a:schemeClr val="bg1"/>
                </a:solidFill>
                <a:latin typeface="Montserrat Light" pitchFamily="2" charset="-94"/>
              </a:rPr>
              <a:t>RESULTS</a:t>
            </a:r>
          </a:p>
          <a:p>
            <a:pPr marL="0" lvl="1"/>
            <a:r>
              <a:rPr lang="en-US" sz="2800" b="1" dirty="0">
                <a:solidFill>
                  <a:schemeClr val="bg1"/>
                </a:solidFill>
                <a:latin typeface="Montserrat Light" pitchFamily="2" charset="-94"/>
              </a:rPr>
              <a:t>Ethics in Business</a:t>
            </a:r>
          </a:p>
        </p:txBody>
      </p:sp>
      <p:sp>
        <p:nvSpPr>
          <p:cNvPr id="47" name="object 8">
            <a:extLst>
              <a:ext uri="{FF2B5EF4-FFF2-40B4-BE49-F238E27FC236}">
                <a16:creationId xmlns:a16="http://schemas.microsoft.com/office/drawing/2014/main" id="{C0FE2E58-FB20-42F1-934E-6C09F27E2138}"/>
              </a:ext>
            </a:extLst>
          </p:cNvPr>
          <p:cNvSpPr/>
          <p:nvPr/>
        </p:nvSpPr>
        <p:spPr>
          <a:xfrm>
            <a:off x="2775339" y="3631567"/>
            <a:ext cx="355623" cy="773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3">
            <a:extLst>
              <a:ext uri="{FF2B5EF4-FFF2-40B4-BE49-F238E27FC236}">
                <a16:creationId xmlns:a16="http://schemas.microsoft.com/office/drawing/2014/main" id="{FB1477DE-336A-46EB-B16B-6AD8C174C257}"/>
              </a:ext>
            </a:extLst>
          </p:cNvPr>
          <p:cNvSpPr/>
          <p:nvPr/>
        </p:nvSpPr>
        <p:spPr>
          <a:xfrm rot="16200000">
            <a:off x="8585344" y="-98711"/>
            <a:ext cx="3507944" cy="3705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4C1633D-4A91-4299-B6DA-71C18FC0A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857" y="0"/>
            <a:ext cx="10234863" cy="6889224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1A3EBAC-971F-4D57-976B-BC162BD0E27C}"/>
              </a:ext>
            </a:extLst>
          </p:cNvPr>
          <p:cNvSpPr/>
          <p:nvPr/>
        </p:nvSpPr>
        <p:spPr>
          <a:xfrm>
            <a:off x="-327545" y="6292516"/>
            <a:ext cx="12733360" cy="565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5" name="Resim 17" descr="metin içeren bir resim&#10;&#10;Açıklama otomatik olarak oluşturuldu">
            <a:extLst>
              <a:ext uri="{FF2B5EF4-FFF2-40B4-BE49-F238E27FC236}">
                <a16:creationId xmlns:a16="http://schemas.microsoft.com/office/drawing/2014/main" id="{F2FCE735-19C6-4D6A-8012-CC47E46DA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66" y="6396939"/>
            <a:ext cx="753437" cy="450225"/>
          </a:xfrm>
          <a:prstGeom prst="rect">
            <a:avLst/>
          </a:prstGeom>
        </p:spPr>
      </p:pic>
      <p:pic>
        <p:nvPicPr>
          <p:cNvPr id="49" name="Resim 20" descr="metin içeren bir resim&#10;&#10;Açıklama otomatik olarak oluşturuldu">
            <a:extLst>
              <a:ext uri="{FF2B5EF4-FFF2-40B4-BE49-F238E27FC236}">
                <a16:creationId xmlns:a16="http://schemas.microsoft.com/office/drawing/2014/main" id="{03CA4C89-23F5-4DB9-A479-7428306FB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77" y="6313507"/>
            <a:ext cx="590266" cy="560105"/>
          </a:xfrm>
          <a:prstGeom prst="rect">
            <a:avLst/>
          </a:prstGeom>
        </p:spPr>
      </p:pic>
      <p:pic>
        <p:nvPicPr>
          <p:cNvPr id="50" name="Resim 21">
            <a:extLst>
              <a:ext uri="{FF2B5EF4-FFF2-40B4-BE49-F238E27FC236}">
                <a16:creationId xmlns:a16="http://schemas.microsoft.com/office/drawing/2014/main" id="{6D63E977-19E2-4588-8AC0-AEE387942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82" y="6293718"/>
            <a:ext cx="799351" cy="531436"/>
          </a:xfrm>
          <a:prstGeom prst="rect">
            <a:avLst/>
          </a:prstGeom>
        </p:spPr>
      </p:pic>
      <p:sp>
        <p:nvSpPr>
          <p:cNvPr id="51" name="object 6">
            <a:extLst>
              <a:ext uri="{FF2B5EF4-FFF2-40B4-BE49-F238E27FC236}">
                <a16:creationId xmlns:a16="http://schemas.microsoft.com/office/drawing/2014/main" id="{44B77D3F-5796-4F6D-985D-CAA445ADF199}"/>
              </a:ext>
            </a:extLst>
          </p:cNvPr>
          <p:cNvSpPr/>
          <p:nvPr/>
        </p:nvSpPr>
        <p:spPr>
          <a:xfrm>
            <a:off x="3995507" y="6413381"/>
            <a:ext cx="1103399" cy="375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C91E97-FA88-41A9-9187-B17EC4D6A796}"/>
              </a:ext>
            </a:extLst>
          </p:cNvPr>
          <p:cNvSpPr/>
          <p:nvPr/>
        </p:nvSpPr>
        <p:spPr>
          <a:xfrm>
            <a:off x="-346509" y="6292516"/>
            <a:ext cx="12609094" cy="16250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067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ac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ac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ac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ac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ac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ac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ac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ac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ac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ac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1" decel="10000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6" grpId="0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111D575-2628-4F35-A6AE-1F2BD4E37889}"/>
              </a:ext>
            </a:extLst>
          </p:cNvPr>
          <p:cNvSpPr txBox="1"/>
          <p:nvPr/>
        </p:nvSpPr>
        <p:spPr>
          <a:xfrm>
            <a:off x="1927497" y="941943"/>
            <a:ext cx="9309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defRPr lang="en-US" sz="2000" b="0" i="0" u="none" strike="noStrike" kern="1200" spc="0" normalizeH="0" baseline="0" dirty="0" err="1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Montserrat Light" pitchFamily="2" charset="-94"/>
                <a:ea typeface="+mn-ea"/>
                <a:cs typeface="+mn-cs"/>
              </a:defRPr>
            </a:pPr>
            <a:r>
              <a:rPr lang="en-US" sz="1800" b="1" i="0" u="none" strike="noStrike" kern="1200" spc="0" normalizeH="0" baseline="0" dirty="0">
                <a:solidFill>
                  <a:srgbClr val="0070C0"/>
                </a:solidFill>
                <a:effectLst/>
                <a:latin typeface="Montserrat Light" pitchFamily="2" charset="-94"/>
                <a:ea typeface="+mn-ea"/>
                <a:cs typeface="+mn-cs"/>
              </a:rPr>
              <a:t>Most Crucial Ethical Problem in Business World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EC03AF-1142-40C1-B0CD-E2BC0AB02B74}"/>
              </a:ext>
            </a:extLst>
          </p:cNvPr>
          <p:cNvSpPr/>
          <p:nvPr/>
        </p:nvSpPr>
        <p:spPr>
          <a:xfrm rot="10800000">
            <a:off x="0" y="0"/>
            <a:ext cx="12191997" cy="885206"/>
          </a:xfrm>
          <a:prstGeom prst="rect">
            <a:avLst/>
          </a:prstGeom>
          <a:solidFill>
            <a:srgbClr val="0B54A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B7A090-E929-47A8-8DC3-A114933F9EE2}"/>
              </a:ext>
            </a:extLst>
          </p:cNvPr>
          <p:cNvSpPr/>
          <p:nvPr/>
        </p:nvSpPr>
        <p:spPr>
          <a:xfrm rot="5400000">
            <a:off x="-2898247" y="2686758"/>
            <a:ext cx="7339265" cy="15807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Misleading Advertisement 2 </a:t>
            </a:r>
          </a:p>
          <a:p>
            <a:pPr algn="ctr"/>
            <a:r>
              <a:rPr lang="en-US" dirty="0"/>
              <a:t>Disinformation 7</a:t>
            </a:r>
          </a:p>
          <a:p>
            <a:pPr algn="ctr"/>
            <a:r>
              <a:rPr lang="en-US" dirty="0"/>
              <a:t>Undeserved Gain 17</a:t>
            </a:r>
          </a:p>
          <a:p>
            <a:pPr algn="ctr"/>
            <a:r>
              <a:rPr lang="en-US" dirty="0"/>
              <a:t>Corruption / Bribery 30</a:t>
            </a:r>
          </a:p>
          <a:p>
            <a:pPr algn="ctr"/>
            <a:r>
              <a:rPr lang="en-US" dirty="0"/>
              <a:t>Unfair Competition / Lack of Meritocracy / Discrimination 40</a:t>
            </a:r>
            <a:endParaRPr lang="tr-TR" dirty="0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6" y="263808"/>
            <a:ext cx="1190774" cy="457446"/>
          </a:xfrm>
          <a:prstGeom prst="rect">
            <a:avLst/>
          </a:prstGeom>
        </p:spPr>
      </p:pic>
      <p:sp>
        <p:nvSpPr>
          <p:cNvPr id="24" name="Rectangle 114">
            <a:extLst>
              <a:ext uri="{FF2B5EF4-FFF2-40B4-BE49-F238E27FC236}">
                <a16:creationId xmlns:a16="http://schemas.microsoft.com/office/drawing/2014/main" id="{D027BFDC-EC8F-4DEF-9925-D50382A6946D}"/>
              </a:ext>
            </a:extLst>
          </p:cNvPr>
          <p:cNvSpPr/>
          <p:nvPr/>
        </p:nvSpPr>
        <p:spPr>
          <a:xfrm>
            <a:off x="9090686" y="10730437"/>
            <a:ext cx="23086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7"/>
            <a:r>
              <a:rPr lang="tr-TR" sz="2700" dirty="0">
                <a:solidFill>
                  <a:srgbClr val="FFFFFF">
                    <a:lumMod val="50000"/>
                  </a:srgb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Montserrat" charset="0"/>
              </a:rPr>
              <a:t>	 </a:t>
            </a:r>
            <a:endParaRPr lang="en-US" sz="2700" dirty="0">
              <a:solidFill>
                <a:srgbClr val="FFFFFF">
                  <a:lumMod val="50000"/>
                </a:srgbClr>
              </a:solidFill>
              <a:latin typeface="Roboto Medium" panose="02000000000000000000" pitchFamily="2" charset="0"/>
              <a:ea typeface="Roboto Medium" panose="02000000000000000000" pitchFamily="2" charset="0"/>
              <a:cs typeface="Montserrat" charset="0"/>
            </a:endParaRPr>
          </a:p>
        </p:txBody>
      </p:sp>
      <p:pic>
        <p:nvPicPr>
          <p:cNvPr id="2" name="Resim 1" descr="metin içeren bir resim&#10;&#10;Açıklama otomatik olarak oluşturuldu">
            <a:extLst>
              <a:ext uri="{FF2B5EF4-FFF2-40B4-BE49-F238E27FC236}">
                <a16:creationId xmlns:a16="http://schemas.microsoft.com/office/drawing/2014/main" id="{EF02CB5E-906B-FF60-37FA-592ACDED9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" y="1226400"/>
            <a:ext cx="1265285" cy="120063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5FEDBC00-AC92-EB86-F594-1CB6FF0C1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771"/>
            <a:ext cx="1416100" cy="941472"/>
          </a:xfrm>
          <a:prstGeom prst="rect">
            <a:avLst/>
          </a:prstGeom>
        </p:spPr>
      </p:pic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D0C563E-C6C7-E9CF-508C-352C7BD9B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7" y="5054486"/>
            <a:ext cx="1213418" cy="7250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1477E6A-AEFF-404F-A5F8-BA5AC43006D5}"/>
              </a:ext>
            </a:extLst>
          </p:cNvPr>
          <p:cNvCxnSpPr/>
          <p:nvPr/>
        </p:nvCxnSpPr>
        <p:spPr>
          <a:xfrm flipH="1">
            <a:off x="89398" y="890337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A0555-99DD-4809-B3B8-EC202CDAED3C}"/>
              </a:ext>
            </a:extLst>
          </p:cNvPr>
          <p:cNvCxnSpPr/>
          <p:nvPr/>
        </p:nvCxnSpPr>
        <p:spPr>
          <a:xfrm flipH="1">
            <a:off x="89398" y="2767263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1CE9BF-7985-4F0E-B491-6255701C0FB7}"/>
              </a:ext>
            </a:extLst>
          </p:cNvPr>
          <p:cNvCxnSpPr/>
          <p:nvPr/>
        </p:nvCxnSpPr>
        <p:spPr>
          <a:xfrm flipH="1">
            <a:off x="89398" y="4535905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49ABAD-783A-4C8A-8AD9-9F67B49DF86A}"/>
              </a:ext>
            </a:extLst>
          </p:cNvPr>
          <p:cNvCxnSpPr/>
          <p:nvPr/>
        </p:nvCxnSpPr>
        <p:spPr>
          <a:xfrm flipH="1">
            <a:off x="89398" y="6304548"/>
            <a:ext cx="1265285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>
            <a:extLst>
              <a:ext uri="{FF2B5EF4-FFF2-40B4-BE49-F238E27FC236}">
                <a16:creationId xmlns:a16="http://schemas.microsoft.com/office/drawing/2014/main" id="{07CD068C-A250-4778-A285-113AF46AA42D}"/>
              </a:ext>
            </a:extLst>
          </p:cNvPr>
          <p:cNvSpPr txBox="1">
            <a:spLocks/>
          </p:cNvSpPr>
          <p:nvPr/>
        </p:nvSpPr>
        <p:spPr>
          <a:xfrm>
            <a:off x="1927497" y="79924"/>
            <a:ext cx="9862425" cy="552893"/>
          </a:xfrm>
          <a:prstGeom prst="rect">
            <a:avLst/>
          </a:prstGeom>
        </p:spPr>
        <p:txBody>
          <a:bodyPr vert="horz" lIns="76274" tIns="38137" rIns="76274" bIns="38137" rtlCol="0" anchor="b">
            <a:noAutofit/>
          </a:bodyPr>
          <a:lstStyle>
            <a:lvl1pPr algn="ctr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Montserrat Light" pitchFamily="2" charset="-94"/>
                <a:ea typeface="Open Sans ExtraBold" panose="020B0906030804020204" pitchFamily="34" charset="0"/>
                <a:cs typeface="Open Sans ExtraBold" panose="020B0906030804020204" pitchFamily="34" charset="0"/>
              </a:rPr>
              <a:t>Ethics in Business</a:t>
            </a:r>
          </a:p>
        </p:txBody>
      </p:sp>
      <p:sp>
        <p:nvSpPr>
          <p:cNvPr id="34" name="object 3">
            <a:extLst>
              <a:ext uri="{FF2B5EF4-FFF2-40B4-BE49-F238E27FC236}">
                <a16:creationId xmlns:a16="http://schemas.microsoft.com/office/drawing/2014/main" id="{442B0DA7-9617-40A7-9DA4-E58BB46D9FA8}"/>
              </a:ext>
            </a:extLst>
          </p:cNvPr>
          <p:cNvSpPr/>
          <p:nvPr/>
        </p:nvSpPr>
        <p:spPr>
          <a:xfrm rot="16200000">
            <a:off x="10485487" y="287563"/>
            <a:ext cx="1994078" cy="1418949"/>
          </a:xfrm>
          <a:prstGeom prst="rect">
            <a:avLst/>
          </a:prstGeom>
          <a:blipFill>
            <a:blip r:embed="rId6" cstate="print"/>
            <a:stretch>
              <a:fillRect t="1" b="-4844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482A0AC-A7B4-46A2-8D42-DFEE36BD5A85}"/>
              </a:ext>
            </a:extLst>
          </p:cNvPr>
          <p:cNvCxnSpPr>
            <a:cxnSpLocks/>
          </p:cNvCxnSpPr>
          <p:nvPr/>
        </p:nvCxnSpPr>
        <p:spPr>
          <a:xfrm>
            <a:off x="2009775" y="2117046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C27E3E0-8DD3-4B7F-A894-E25A73C9564F}"/>
              </a:ext>
            </a:extLst>
          </p:cNvPr>
          <p:cNvCxnSpPr>
            <a:cxnSpLocks/>
          </p:cNvCxnSpPr>
          <p:nvPr/>
        </p:nvCxnSpPr>
        <p:spPr>
          <a:xfrm>
            <a:off x="2009775" y="2773095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CAA803-D04A-43D3-B3B6-61764C41ED73}"/>
              </a:ext>
            </a:extLst>
          </p:cNvPr>
          <p:cNvCxnSpPr>
            <a:cxnSpLocks/>
          </p:cNvCxnSpPr>
          <p:nvPr/>
        </p:nvCxnSpPr>
        <p:spPr>
          <a:xfrm>
            <a:off x="2009775" y="3424335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4B43877-AE30-4D56-A9E9-9E37AFCDE28A}"/>
              </a:ext>
            </a:extLst>
          </p:cNvPr>
          <p:cNvCxnSpPr>
            <a:cxnSpLocks/>
          </p:cNvCxnSpPr>
          <p:nvPr/>
        </p:nvCxnSpPr>
        <p:spPr>
          <a:xfrm>
            <a:off x="2009775" y="4082785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F3BAD08-314D-4D19-863E-EE285F30AFEB}"/>
              </a:ext>
            </a:extLst>
          </p:cNvPr>
          <p:cNvCxnSpPr>
            <a:cxnSpLocks/>
          </p:cNvCxnSpPr>
          <p:nvPr/>
        </p:nvCxnSpPr>
        <p:spPr>
          <a:xfrm>
            <a:off x="2009775" y="4739274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F3C31BE-3F76-4D7D-BB2B-E3EBBFEC3339}"/>
              </a:ext>
            </a:extLst>
          </p:cNvPr>
          <p:cNvCxnSpPr>
            <a:cxnSpLocks/>
          </p:cNvCxnSpPr>
          <p:nvPr/>
        </p:nvCxnSpPr>
        <p:spPr>
          <a:xfrm>
            <a:off x="2009775" y="5386137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84912CC-3119-4EC7-B773-F57FA098AED8}"/>
              </a:ext>
            </a:extLst>
          </p:cNvPr>
          <p:cNvCxnSpPr>
            <a:cxnSpLocks/>
          </p:cNvCxnSpPr>
          <p:nvPr/>
        </p:nvCxnSpPr>
        <p:spPr>
          <a:xfrm>
            <a:off x="2009775" y="6042618"/>
            <a:ext cx="9793288" cy="0"/>
          </a:xfrm>
          <a:prstGeom prst="line">
            <a:avLst/>
          </a:prstGeom>
          <a:ln w="19050">
            <a:solidFill>
              <a:srgbClr val="8167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4B5DE032-1E95-439C-9B51-7573A035A3D3}"/>
              </a:ext>
            </a:extLst>
          </p:cNvPr>
          <p:cNvSpPr/>
          <p:nvPr/>
        </p:nvSpPr>
        <p:spPr>
          <a:xfrm>
            <a:off x="0" y="6357859"/>
            <a:ext cx="12192000" cy="506525"/>
          </a:xfrm>
          <a:prstGeom prst="rect">
            <a:avLst/>
          </a:prstGeom>
          <a:solidFill>
            <a:srgbClr val="81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Başlık 4">
            <a:extLst>
              <a:ext uri="{FF2B5EF4-FFF2-40B4-BE49-F238E27FC236}">
                <a16:creationId xmlns:a16="http://schemas.microsoft.com/office/drawing/2014/main" id="{5EC027BE-59F4-49C5-BB4A-C5896392F74E}"/>
              </a:ext>
            </a:extLst>
          </p:cNvPr>
          <p:cNvSpPr txBox="1">
            <a:spLocks/>
          </p:cNvSpPr>
          <p:nvPr/>
        </p:nvSpPr>
        <p:spPr>
          <a:xfrm>
            <a:off x="2066388" y="6474187"/>
            <a:ext cx="588335" cy="17093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0C539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tr-TR" sz="1200" dirty="0">
                <a:solidFill>
                  <a:schemeClr val="bg1"/>
                </a:solidFill>
                <a:latin typeface="+mn-lt"/>
              </a:rPr>
              <a:t>N:120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B7E1B41-61A4-447F-A9BA-9E43D4EB8D33}"/>
              </a:ext>
            </a:extLst>
          </p:cNvPr>
          <p:cNvCxnSpPr>
            <a:cxnSpLocks/>
          </p:cNvCxnSpPr>
          <p:nvPr/>
        </p:nvCxnSpPr>
        <p:spPr>
          <a:xfrm flipH="1">
            <a:off x="2038515" y="6725608"/>
            <a:ext cx="975140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Başlık 4">
            <a:extLst>
              <a:ext uri="{FF2B5EF4-FFF2-40B4-BE49-F238E27FC236}">
                <a16:creationId xmlns:a16="http://schemas.microsoft.com/office/drawing/2014/main" id="{F5FDB03A-8A90-4102-B8FE-E6F6DD939E51}"/>
              </a:ext>
            </a:extLst>
          </p:cNvPr>
          <p:cNvSpPr txBox="1">
            <a:spLocks/>
          </p:cNvSpPr>
          <p:nvPr/>
        </p:nvSpPr>
        <p:spPr>
          <a:xfrm>
            <a:off x="2673707" y="6485390"/>
            <a:ext cx="7166921" cy="2402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tr-TR"/>
            </a:defPPr>
            <a:lvl1pPr algn="just">
              <a:lnSpc>
                <a:spcPct val="90000"/>
              </a:lnSpc>
              <a:spcBef>
                <a:spcPct val="0"/>
              </a:spcBef>
              <a:buNone/>
              <a:defRPr sz="1000" b="0" i="0">
                <a:solidFill>
                  <a:schemeClr val="bg1"/>
                </a:solidFill>
                <a:ea typeface="+mj-ea"/>
                <a:cs typeface="Arial"/>
              </a:defRPr>
            </a:lvl1pPr>
          </a:lstStyle>
          <a:p>
            <a:r>
              <a:rPr lang="en-US" dirty="0"/>
              <a:t>S15. What do you think is the most crucial ethical problem in the business world? 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8951261-61DC-4C55-B2CE-281257BA4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4901223"/>
              </p:ext>
            </p:extLst>
          </p:nvPr>
        </p:nvGraphicFramePr>
        <p:xfrm>
          <a:off x="2193166" y="1380322"/>
          <a:ext cx="990943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DCBD62B-B496-495B-A698-258B473B934A}"/>
              </a:ext>
            </a:extLst>
          </p:cNvPr>
          <p:cNvSpPr txBox="1"/>
          <p:nvPr/>
        </p:nvSpPr>
        <p:spPr>
          <a:xfrm>
            <a:off x="2743002" y="1713372"/>
            <a:ext cx="1688743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Unfair Competition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F7C3EC-079D-4F8C-B734-2F7FE3E97DB5}"/>
              </a:ext>
            </a:extLst>
          </p:cNvPr>
          <p:cNvSpPr txBox="1"/>
          <p:nvPr/>
        </p:nvSpPr>
        <p:spPr>
          <a:xfrm>
            <a:off x="2743002" y="2333722"/>
            <a:ext cx="1688743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Corruption</a:t>
            </a:r>
            <a:endParaRPr lang="tr-T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A3CBC0-838E-404D-A33E-41F43F4ED878}"/>
              </a:ext>
            </a:extLst>
          </p:cNvPr>
          <p:cNvSpPr txBox="1"/>
          <p:nvPr/>
        </p:nvSpPr>
        <p:spPr>
          <a:xfrm>
            <a:off x="2743002" y="2859389"/>
            <a:ext cx="1688743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endParaRPr lang="tr-T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lnSpc>
                <a:spcPts val="12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Undeserved Gain</a:t>
            </a:r>
            <a:endParaRPr lang="tr-T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201449D-01A5-4D01-A3B1-C4DAA8A01DA9}"/>
              </a:ext>
            </a:extLst>
          </p:cNvPr>
          <p:cNvSpPr txBox="1"/>
          <p:nvPr/>
        </p:nvSpPr>
        <p:spPr>
          <a:xfrm>
            <a:off x="2743002" y="3513907"/>
            <a:ext cx="1688743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endParaRPr lang="tr-T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lnSpc>
                <a:spcPts val="12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Disinformation</a:t>
            </a:r>
            <a:endParaRPr lang="tr-T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0B629F-5E9B-4001-889F-3A74A55AE5EC}"/>
              </a:ext>
            </a:extLst>
          </p:cNvPr>
          <p:cNvSpPr txBox="1"/>
          <p:nvPr/>
        </p:nvSpPr>
        <p:spPr>
          <a:xfrm>
            <a:off x="2066388" y="4329330"/>
            <a:ext cx="2365357" cy="255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Misleading Advertisement</a:t>
            </a:r>
            <a:endParaRPr lang="tr-T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7556BA-136B-45A7-AB28-9D97D6A03AB5}"/>
              </a:ext>
            </a:extLst>
          </p:cNvPr>
          <p:cNvSpPr txBox="1"/>
          <p:nvPr/>
        </p:nvSpPr>
        <p:spPr>
          <a:xfrm>
            <a:off x="2743002" y="4813317"/>
            <a:ext cx="1688743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endParaRPr lang="tr-T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lnSpc>
                <a:spcPts val="12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Advocacy Journalism </a:t>
            </a:r>
            <a:endParaRPr lang="tr-T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4935B8-436B-44C9-9B98-C2E00BB28C30}"/>
              </a:ext>
            </a:extLst>
          </p:cNvPr>
          <p:cNvSpPr txBox="1"/>
          <p:nvPr/>
        </p:nvSpPr>
        <p:spPr>
          <a:xfrm>
            <a:off x="2743002" y="5477460"/>
            <a:ext cx="1688743" cy="409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</a:pPr>
            <a:endParaRPr lang="tr-T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lnSpc>
                <a:spcPts val="1200"/>
              </a:lnSpc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Plagiarism </a:t>
            </a:r>
            <a:endParaRPr lang="tr-TR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7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2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75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25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75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25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75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1" grpId="0" animBg="1"/>
      <p:bldP spid="33" grpId="0"/>
      <p:bldP spid="34" grpId="0" animBg="1"/>
      <p:bldP spid="34" grpId="1" animBg="1"/>
      <p:bldGraphic spid="11" grpId="0" uiExpand="1">
        <p:bldSub>
          <a:bldChart bld="category"/>
        </p:bldSub>
      </p:bldGraphic>
      <p:bldP spid="15" grpId="0"/>
      <p:bldP spid="38" grpId="0"/>
      <p:bldP spid="39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5904</TotalTime>
  <Words>1310</Words>
  <Application>Microsoft Office PowerPoint</Application>
  <PresentationFormat>Geniş ekran</PresentationFormat>
  <Paragraphs>204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Montserrat Light</vt:lpstr>
      <vt:lpstr>Roboto Medium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Miray Özden KIRAN</dc:creator>
  <cp:lastModifiedBy>Çiğdem Penn</cp:lastModifiedBy>
  <cp:revision>165</cp:revision>
  <cp:lastPrinted>2021-09-17T07:44:18Z</cp:lastPrinted>
  <dcterms:created xsi:type="dcterms:W3CDTF">2021-08-31T11:52:34Z</dcterms:created>
  <dcterms:modified xsi:type="dcterms:W3CDTF">2022-10-26T09:50:53Z</dcterms:modified>
</cp:coreProperties>
</file>